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3"/>
  </p:handoutMasterIdLst>
  <p:sldIdLst>
    <p:sldId id="256" r:id="rId2"/>
    <p:sldId id="257" r:id="rId3"/>
    <p:sldId id="258" r:id="rId4"/>
    <p:sldId id="259" r:id="rId5"/>
    <p:sldId id="265" r:id="rId6"/>
    <p:sldId id="260" r:id="rId7"/>
    <p:sldId id="261" r:id="rId8"/>
    <p:sldId id="262" r:id="rId9"/>
    <p:sldId id="263" r:id="rId10"/>
    <p:sldId id="264" r:id="rId11"/>
    <p:sldId id="267" r:id="rId12"/>
    <p:sldId id="266" r:id="rId13"/>
    <p:sldId id="269" r:id="rId14"/>
    <p:sldId id="274" r:id="rId15"/>
    <p:sldId id="273" r:id="rId16"/>
    <p:sldId id="272" r:id="rId17"/>
    <p:sldId id="270" r:id="rId18"/>
    <p:sldId id="271" r:id="rId19"/>
    <p:sldId id="268"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72" autoAdjust="0"/>
  </p:normalViewPr>
  <p:slideViewPr>
    <p:cSldViewPr>
      <p:cViewPr varScale="1">
        <p:scale>
          <a:sx n="102" d="100"/>
          <a:sy n="102" d="100"/>
        </p:scale>
        <p:origin x="-23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3CEEC7B-4C76-4671-BDAF-54434BC07C8C}" type="datetimeFigureOut">
              <a:rPr lang="en-US" smtClean="0"/>
              <a:pPr/>
              <a:t>10/11/2010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BCD805F-BF60-4FA9-8255-BA87417C797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8372EB1B-A103-4CC6-A260-7D3240CCA973}" type="datetimeFigureOut">
              <a:rPr lang="en-US" smtClean="0"/>
              <a:pPr/>
              <a:t>10/11/2010</a:t>
            </a:fld>
            <a:endParaRPr lang="en-US"/>
          </a:p>
        </p:txBody>
      </p:sp>
      <p:sp>
        <p:nvSpPr>
          <p:cNvPr id="16" name="Slide Number Placeholder 15"/>
          <p:cNvSpPr>
            <a:spLocks noGrp="1"/>
          </p:cNvSpPr>
          <p:nvPr>
            <p:ph type="sldNum" sz="quarter" idx="11"/>
          </p:nvPr>
        </p:nvSpPr>
        <p:spPr/>
        <p:txBody>
          <a:bodyPr/>
          <a:lstStyle/>
          <a:p>
            <a:fld id="{EEAA337D-F8C8-48F0-991D-6923E329E2A4}"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ransition advClick="0" advTm="1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72EB1B-A103-4CC6-A260-7D3240CCA973}" type="datetimeFigureOut">
              <a:rPr lang="en-US" smtClean="0"/>
              <a:pPr/>
              <a:t>10/11/2010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A337D-F8C8-48F0-991D-6923E329E2A4}" type="slidenum">
              <a:rPr lang="en-US" smtClean="0"/>
              <a:pPr/>
              <a:t>‹#›</a:t>
            </a:fld>
            <a:endParaRPr lang="en-US"/>
          </a:p>
        </p:txBody>
      </p:sp>
    </p:spTree>
  </p:cSld>
  <p:clrMapOvr>
    <a:masterClrMapping/>
  </p:clrMapOvr>
  <p:transition advClick="0" advTm="1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372EB1B-A103-4CC6-A260-7D3240CCA973}" type="datetimeFigureOut">
              <a:rPr lang="en-US" smtClean="0"/>
              <a:pPr/>
              <a:t>10/11/2010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A337D-F8C8-48F0-991D-6923E329E2A4}" type="slidenum">
              <a:rPr lang="en-US" smtClean="0"/>
              <a:pPr/>
              <a:t>‹#›</a:t>
            </a:fld>
            <a:endParaRPr lang="en-US"/>
          </a:p>
        </p:txBody>
      </p:sp>
    </p:spTree>
  </p:cSld>
  <p:clrMapOvr>
    <a:masterClrMapping/>
  </p:clrMapOvr>
  <p:transition advClick="0" advTm="1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8372EB1B-A103-4CC6-A260-7D3240CCA973}" type="datetimeFigureOut">
              <a:rPr lang="en-US" smtClean="0"/>
              <a:pPr/>
              <a:t>10/11/2010</a:t>
            </a:fld>
            <a:endParaRPr lang="en-US"/>
          </a:p>
        </p:txBody>
      </p:sp>
      <p:sp>
        <p:nvSpPr>
          <p:cNvPr id="15" name="Slide Number Placeholder 14"/>
          <p:cNvSpPr>
            <a:spLocks noGrp="1"/>
          </p:cNvSpPr>
          <p:nvPr>
            <p:ph type="sldNum" sz="quarter" idx="15"/>
          </p:nvPr>
        </p:nvSpPr>
        <p:spPr/>
        <p:txBody>
          <a:bodyPr/>
          <a:lstStyle>
            <a:lvl1pPr algn="ctr">
              <a:defRPr/>
            </a:lvl1pPr>
          </a:lstStyle>
          <a:p>
            <a:fld id="{EEAA337D-F8C8-48F0-991D-6923E329E2A4}"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transition advClick="0" advTm="1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372EB1B-A103-4CC6-A260-7D3240CCA973}" type="datetimeFigureOut">
              <a:rPr lang="en-US" smtClean="0"/>
              <a:pPr/>
              <a:t>10/11/2010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A337D-F8C8-48F0-991D-6923E329E2A4}"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advTm="1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372EB1B-A103-4CC6-A260-7D3240CCA973}" type="datetimeFigureOut">
              <a:rPr lang="en-US" smtClean="0"/>
              <a:pPr/>
              <a:t>10/11/2010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AA337D-F8C8-48F0-991D-6923E329E2A4}"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advClick="0" advTm="1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EEAA337D-F8C8-48F0-991D-6923E329E2A4}"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8372EB1B-A103-4CC6-A260-7D3240CCA973}" type="datetimeFigureOut">
              <a:rPr lang="en-US" smtClean="0"/>
              <a:pPr/>
              <a:t>10/11/2010</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advTm="1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372EB1B-A103-4CC6-A260-7D3240CCA973}" type="datetimeFigureOut">
              <a:rPr lang="en-US" smtClean="0"/>
              <a:pPr/>
              <a:t>10/11/2010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AA337D-F8C8-48F0-991D-6923E329E2A4}"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ransition advClick="0" advTm="1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2EB1B-A103-4CC6-A260-7D3240CCA973}" type="datetimeFigureOut">
              <a:rPr lang="en-US" smtClean="0"/>
              <a:pPr/>
              <a:t>10/11/2010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AA337D-F8C8-48F0-991D-6923E329E2A4}" type="slidenum">
              <a:rPr lang="en-US" smtClean="0"/>
              <a:pPr/>
              <a:t>‹#›</a:t>
            </a:fld>
            <a:endParaRPr lang="en-US"/>
          </a:p>
        </p:txBody>
      </p:sp>
    </p:spTree>
  </p:cSld>
  <p:clrMapOvr>
    <a:masterClrMapping/>
  </p:clrMapOvr>
  <p:transition advClick="0" advTm="1500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8372EB1B-A103-4CC6-A260-7D3240CCA973}" type="datetimeFigureOut">
              <a:rPr lang="en-US" smtClean="0"/>
              <a:pPr/>
              <a:t>10/11/2010</a:t>
            </a:fld>
            <a:endParaRPr lang="en-US"/>
          </a:p>
        </p:txBody>
      </p:sp>
      <p:sp>
        <p:nvSpPr>
          <p:cNvPr id="9" name="Slide Number Placeholder 8"/>
          <p:cNvSpPr>
            <a:spLocks noGrp="1"/>
          </p:cNvSpPr>
          <p:nvPr>
            <p:ph type="sldNum" sz="quarter" idx="15"/>
          </p:nvPr>
        </p:nvSpPr>
        <p:spPr/>
        <p:txBody>
          <a:bodyPr/>
          <a:lstStyle/>
          <a:p>
            <a:fld id="{EEAA337D-F8C8-48F0-991D-6923E329E2A4}"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transition advClick="0" advTm="1500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8372EB1B-A103-4CC6-A260-7D3240CCA973}" type="datetimeFigureOut">
              <a:rPr lang="en-US" smtClean="0"/>
              <a:pPr/>
              <a:t>10/11/2010</a:t>
            </a:fld>
            <a:endParaRPr lang="en-US"/>
          </a:p>
        </p:txBody>
      </p:sp>
      <p:sp>
        <p:nvSpPr>
          <p:cNvPr id="9" name="Slide Number Placeholder 8"/>
          <p:cNvSpPr>
            <a:spLocks noGrp="1"/>
          </p:cNvSpPr>
          <p:nvPr>
            <p:ph type="sldNum" sz="quarter" idx="11"/>
          </p:nvPr>
        </p:nvSpPr>
        <p:spPr/>
        <p:txBody>
          <a:bodyPr/>
          <a:lstStyle/>
          <a:p>
            <a:fld id="{EEAA337D-F8C8-48F0-991D-6923E329E2A4}"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ransition advClick="0" advTm="1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8372EB1B-A103-4CC6-A260-7D3240CCA973}" type="datetimeFigureOut">
              <a:rPr lang="en-US" smtClean="0"/>
              <a:pPr/>
              <a:t>10/11/2010</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EEAA337D-F8C8-48F0-991D-6923E329E2A4}"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Click="0" advTm="1500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tiff"/><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1.jpeg"/><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1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1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1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jpeg"/></Relationships>
</file>

<file path=ppt/slides/_rels/slide2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irlAtComputerGradient.jpg"/>
          <p:cNvPicPr>
            <a:picLocks noChangeAspect="1"/>
          </p:cNvPicPr>
          <p:nvPr/>
        </p:nvPicPr>
        <p:blipFill>
          <a:blip r:embed="rId2" cstate="print"/>
          <a:stretch>
            <a:fillRect/>
          </a:stretch>
        </p:blipFill>
        <p:spPr>
          <a:xfrm>
            <a:off x="838200" y="914400"/>
            <a:ext cx="2540000" cy="2527300"/>
          </a:xfrm>
          <a:prstGeom prst="rect">
            <a:avLst/>
          </a:prstGeom>
        </p:spPr>
      </p:pic>
      <p:pic>
        <p:nvPicPr>
          <p:cNvPr id="8" name="Picture 7" descr="BoyShelfenhanced.jpg"/>
          <p:cNvPicPr>
            <a:picLocks noChangeAspect="1"/>
          </p:cNvPicPr>
          <p:nvPr/>
        </p:nvPicPr>
        <p:blipFill>
          <a:blip r:embed="rId3" cstate="print"/>
          <a:stretch>
            <a:fillRect/>
          </a:stretch>
        </p:blipFill>
        <p:spPr>
          <a:xfrm rot="931771">
            <a:off x="6079075" y="4538433"/>
            <a:ext cx="2316607" cy="1540543"/>
          </a:xfrm>
          <a:prstGeom prst="rect">
            <a:avLst/>
          </a:prstGeom>
        </p:spPr>
      </p:pic>
      <p:sp>
        <p:nvSpPr>
          <p:cNvPr id="3" name="Subtitle 2"/>
          <p:cNvSpPr>
            <a:spLocks noGrp="1"/>
          </p:cNvSpPr>
          <p:nvPr>
            <p:ph type="subTitle" idx="1"/>
          </p:nvPr>
        </p:nvSpPr>
        <p:spPr/>
        <p:txBody>
          <a:bodyPr/>
          <a:lstStyle/>
          <a:p>
            <a:r>
              <a:rPr lang="en-US" i="1" dirty="0" smtClean="0"/>
              <a:t>“We must go to the library for the completion </a:t>
            </a:r>
          </a:p>
          <a:p>
            <a:r>
              <a:rPr lang="en-US" i="1" dirty="0" smtClean="0"/>
              <a:t>of our humanity.” </a:t>
            </a:r>
          </a:p>
          <a:p>
            <a:r>
              <a:rPr lang="en-US" sz="1100" dirty="0" smtClean="0"/>
              <a:t>~ paraphrased from Owen Meredith</a:t>
            </a:r>
            <a:endParaRPr lang="en-US" sz="1100" dirty="0"/>
          </a:p>
        </p:txBody>
      </p:sp>
      <p:sp>
        <p:nvSpPr>
          <p:cNvPr id="2" name="Title 1"/>
          <p:cNvSpPr>
            <a:spLocks noGrp="1"/>
          </p:cNvSpPr>
          <p:nvPr>
            <p:ph type="ctrTitle"/>
          </p:nvPr>
        </p:nvSpPr>
        <p:spPr/>
        <p:txBody>
          <a:bodyPr/>
          <a:lstStyle/>
          <a:p>
            <a:r>
              <a:rPr lang="en-US" dirty="0" smtClean="0">
                <a:solidFill>
                  <a:schemeClr val="bg1"/>
                </a:solidFill>
              </a:rPr>
              <a:t>John Taggart </a:t>
            </a:r>
            <a:r>
              <a:rPr lang="en-US" dirty="0" smtClean="0"/>
              <a:t>Hinckley Library</a:t>
            </a:r>
            <a:endParaRPr lang="en-US" dirty="0"/>
          </a:p>
        </p:txBody>
      </p:sp>
    </p:spTree>
  </p:cSld>
  <p:clrMapOvr>
    <a:masterClrMapping/>
  </p:clrMapOvr>
  <p:transition advClick="0" advTm="7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6477000" cy="2133600"/>
          </a:xfrm>
        </p:spPr>
        <p:txBody>
          <a:bodyPr>
            <a:normAutofit fontScale="92500"/>
          </a:bodyPr>
          <a:lstStyle/>
          <a:p>
            <a:r>
              <a:rPr lang="en-US" sz="2200" dirty="0" smtClean="0"/>
              <a:t>In 1997, Hinckley Library leaves CARL and joins the Wyoming Libraries Database (WYLD), a consortium of ninety public and academic libraries in Wyoming. This consortium allows the users of Hinckley Library access to local, state, nation, and world paper and electronic resources, via a thriving network of libraries. </a:t>
            </a:r>
          </a:p>
          <a:p>
            <a:pPr>
              <a:buNone/>
            </a:pPr>
            <a:endParaRPr lang="en-US" sz="2800" dirty="0" smtClean="0"/>
          </a:p>
          <a:p>
            <a:endParaRPr lang="en-US" dirty="0"/>
          </a:p>
        </p:txBody>
      </p:sp>
      <p:sp>
        <p:nvSpPr>
          <p:cNvPr id="5" name="TextBox 4"/>
          <p:cNvSpPr txBox="1"/>
          <p:nvPr/>
        </p:nvSpPr>
        <p:spPr>
          <a:xfrm>
            <a:off x="304800" y="4800600"/>
            <a:ext cx="2667000" cy="1508105"/>
          </a:xfrm>
          <a:prstGeom prst="rect">
            <a:avLst/>
          </a:prstGeom>
          <a:noFill/>
        </p:spPr>
        <p:txBody>
          <a:bodyPr wrap="square" rtlCol="0">
            <a:spAutoFit/>
          </a:bodyPr>
          <a:lstStyle/>
          <a:p>
            <a:r>
              <a:rPr lang="en-US" sz="1300" dirty="0" smtClean="0"/>
              <a:t>Technical Assistants: </a:t>
            </a:r>
          </a:p>
          <a:p>
            <a:r>
              <a:rPr lang="en-US" sz="1300" dirty="0" smtClean="0"/>
              <a:t>Deb Kelly (‘83-88; 97- present)</a:t>
            </a:r>
            <a:endParaRPr lang="en-US" sz="1300" i="1" dirty="0" smtClean="0"/>
          </a:p>
          <a:p>
            <a:r>
              <a:rPr lang="en-US" sz="1300" dirty="0" smtClean="0"/>
              <a:t>Nancy Miller (‘97-present)</a:t>
            </a:r>
          </a:p>
          <a:p>
            <a:r>
              <a:rPr lang="en-US" sz="1400" dirty="0" smtClean="0"/>
              <a:t>		</a:t>
            </a:r>
          </a:p>
          <a:p>
            <a:endParaRPr lang="en-US" dirty="0" smtClean="0"/>
          </a:p>
          <a:p>
            <a:endParaRPr lang="en-US" dirty="0"/>
          </a:p>
        </p:txBody>
      </p:sp>
      <p:sp>
        <p:nvSpPr>
          <p:cNvPr id="6" name="TextBox 5"/>
          <p:cNvSpPr txBox="1"/>
          <p:nvPr/>
        </p:nvSpPr>
        <p:spPr>
          <a:xfrm>
            <a:off x="304800" y="4191000"/>
            <a:ext cx="3468578" cy="492443"/>
          </a:xfrm>
          <a:prstGeom prst="rect">
            <a:avLst/>
          </a:prstGeom>
          <a:noFill/>
        </p:spPr>
        <p:txBody>
          <a:bodyPr wrap="square" rtlCol="0">
            <a:spAutoFit/>
          </a:bodyPr>
          <a:lstStyle/>
          <a:p>
            <a:r>
              <a:rPr lang="en-US" sz="1300" dirty="0" smtClean="0"/>
              <a:t>Librarian/Director: Kay Carlson (‘96-2005)</a:t>
            </a:r>
          </a:p>
          <a:p>
            <a:endParaRPr lang="en-US" sz="1300" dirty="0"/>
          </a:p>
        </p:txBody>
      </p:sp>
      <p:pic>
        <p:nvPicPr>
          <p:cNvPr id="7" name="Picture 6" descr="Staff garnet terri.tif"/>
          <p:cNvPicPr>
            <a:picLocks noChangeAspect="1"/>
          </p:cNvPicPr>
          <p:nvPr/>
        </p:nvPicPr>
        <p:blipFill>
          <a:blip r:embed="rId2" cstate="print"/>
          <a:stretch>
            <a:fillRect/>
          </a:stretch>
        </p:blipFill>
        <p:spPr>
          <a:xfrm rot="376035">
            <a:off x="5756097" y="3865162"/>
            <a:ext cx="2980753" cy="2384602"/>
          </a:xfrm>
          <a:prstGeom prst="rect">
            <a:avLst/>
          </a:prstGeom>
        </p:spPr>
      </p:pic>
      <p:pic>
        <p:nvPicPr>
          <p:cNvPr id="11" name="Picture 10" descr="Vertical concert in Amph from stairs.jpg"/>
          <p:cNvPicPr>
            <a:picLocks noChangeAspect="1"/>
          </p:cNvPicPr>
          <p:nvPr/>
        </p:nvPicPr>
        <p:blipFill>
          <a:blip r:embed="rId3" cstate="print"/>
          <a:stretch>
            <a:fillRect/>
          </a:stretch>
        </p:blipFill>
        <p:spPr>
          <a:xfrm>
            <a:off x="7086600" y="533400"/>
            <a:ext cx="1549400" cy="2324100"/>
          </a:xfrm>
          <a:prstGeom prst="rect">
            <a:avLst/>
          </a:prstGeom>
        </p:spPr>
      </p:pic>
      <p:sp>
        <p:nvSpPr>
          <p:cNvPr id="12" name="TextBox 11"/>
          <p:cNvSpPr txBox="1"/>
          <p:nvPr/>
        </p:nvSpPr>
        <p:spPr>
          <a:xfrm>
            <a:off x="304800" y="4495800"/>
            <a:ext cx="2871171" cy="292388"/>
          </a:xfrm>
          <a:prstGeom prst="rect">
            <a:avLst/>
          </a:prstGeom>
          <a:noFill/>
        </p:spPr>
        <p:txBody>
          <a:bodyPr wrap="none" rtlCol="0">
            <a:spAutoFit/>
          </a:bodyPr>
          <a:lstStyle/>
          <a:p>
            <a:r>
              <a:rPr lang="en-US" sz="1300" dirty="0" smtClean="0"/>
              <a:t>Librarian: Diane Martin (‘88-present)</a:t>
            </a:r>
            <a:endParaRPr lang="en-US" sz="1300" dirty="0"/>
          </a:p>
        </p:txBody>
      </p:sp>
      <p:pic>
        <p:nvPicPr>
          <p:cNvPr id="13" name="Picture 12" descr="Student in taggart Room.jpg"/>
          <p:cNvPicPr>
            <a:picLocks noChangeAspect="1"/>
          </p:cNvPicPr>
          <p:nvPr/>
        </p:nvPicPr>
        <p:blipFill>
          <a:blip r:embed="rId4" cstate="print"/>
          <a:stretch>
            <a:fillRect/>
          </a:stretch>
        </p:blipFill>
        <p:spPr>
          <a:xfrm rot="21203813">
            <a:off x="1373792" y="2562529"/>
            <a:ext cx="2245051" cy="1492959"/>
          </a:xfrm>
          <a:prstGeom prst="rect">
            <a:avLst/>
          </a:prstGeom>
        </p:spPr>
      </p:pic>
      <p:pic>
        <p:nvPicPr>
          <p:cNvPr id="14" name="Picture 13" descr="thompson.jpg"/>
          <p:cNvPicPr>
            <a:picLocks noChangeAspect="1"/>
          </p:cNvPicPr>
          <p:nvPr/>
        </p:nvPicPr>
        <p:blipFill>
          <a:blip r:embed="rId5" cstate="print"/>
          <a:stretch>
            <a:fillRect/>
          </a:stretch>
        </p:blipFill>
        <p:spPr>
          <a:xfrm rot="21291694">
            <a:off x="5867400" y="3505200"/>
            <a:ext cx="762000" cy="1005840"/>
          </a:xfrm>
          <a:prstGeom prst="rect">
            <a:avLst/>
          </a:prstGeom>
        </p:spPr>
      </p:pic>
      <p:pic>
        <p:nvPicPr>
          <p:cNvPr id="8" name="Picture 7" descr="Diane Glass at from desk.jpg"/>
          <p:cNvPicPr>
            <a:picLocks noChangeAspect="1"/>
          </p:cNvPicPr>
          <p:nvPr/>
        </p:nvPicPr>
        <p:blipFill>
          <a:blip r:embed="rId6" cstate="print"/>
          <a:stretch>
            <a:fillRect/>
          </a:stretch>
        </p:blipFill>
        <p:spPr>
          <a:xfrm rot="21281902">
            <a:off x="4187634" y="4413495"/>
            <a:ext cx="2151849" cy="1434566"/>
          </a:xfrm>
          <a:prstGeom prst="rect">
            <a:avLst/>
          </a:prstGeom>
        </p:spPr>
      </p:pic>
      <p:sp>
        <p:nvSpPr>
          <p:cNvPr id="15" name="Rectangle 14"/>
          <p:cNvSpPr/>
          <p:nvPr/>
        </p:nvSpPr>
        <p:spPr>
          <a:xfrm>
            <a:off x="304800" y="5562600"/>
            <a:ext cx="2514600" cy="1092607"/>
          </a:xfrm>
          <a:prstGeom prst="rect">
            <a:avLst/>
          </a:prstGeom>
        </p:spPr>
        <p:txBody>
          <a:bodyPr wrap="square">
            <a:spAutoFit/>
          </a:bodyPr>
          <a:lstStyle/>
          <a:p>
            <a:r>
              <a:rPr lang="en-US" sz="1300" dirty="0" smtClean="0"/>
              <a:t>Evening/Weekend Assistants: </a:t>
            </a:r>
          </a:p>
          <a:p>
            <a:r>
              <a:rPr lang="en-US" sz="1300" dirty="0" smtClean="0"/>
              <a:t>Garnet Schatz (‘97-2005)</a:t>
            </a:r>
          </a:p>
          <a:p>
            <a:r>
              <a:rPr lang="en-US" sz="1300" dirty="0" smtClean="0"/>
              <a:t>Terri Timmons (‘97-2000)</a:t>
            </a:r>
          </a:p>
          <a:p>
            <a:r>
              <a:rPr lang="en-US" sz="1300" dirty="0" smtClean="0"/>
              <a:t>David Bingham (2000-2001) </a:t>
            </a:r>
          </a:p>
          <a:p>
            <a:r>
              <a:rPr lang="en-US" sz="1300" dirty="0" smtClean="0"/>
              <a:t>Patti Thompson (2001-2003)</a:t>
            </a:r>
            <a:endParaRPr lang="en-US" sz="1300" dirty="0"/>
          </a:p>
        </p:txBody>
      </p:sp>
      <p:sp>
        <p:nvSpPr>
          <p:cNvPr id="16" name="Rectangle 15"/>
          <p:cNvSpPr/>
          <p:nvPr/>
        </p:nvSpPr>
        <p:spPr>
          <a:xfrm>
            <a:off x="2819400" y="5562600"/>
            <a:ext cx="1905000" cy="892552"/>
          </a:xfrm>
          <a:prstGeom prst="rect">
            <a:avLst/>
          </a:prstGeom>
        </p:spPr>
        <p:txBody>
          <a:bodyPr wrap="square">
            <a:spAutoFit/>
          </a:bodyPr>
          <a:lstStyle/>
          <a:p>
            <a:r>
              <a:rPr lang="en-US" sz="1300" dirty="0" smtClean="0"/>
              <a:t>Volunteers: </a:t>
            </a:r>
          </a:p>
          <a:p>
            <a:r>
              <a:rPr lang="en-US" sz="1300" dirty="0" smtClean="0"/>
              <a:t>Virginia Johnson</a:t>
            </a:r>
          </a:p>
          <a:p>
            <a:r>
              <a:rPr lang="en-US" sz="1300" dirty="0" smtClean="0"/>
              <a:t>Sara </a:t>
            </a:r>
            <a:r>
              <a:rPr lang="en-US" sz="1300" dirty="0" err="1" smtClean="0"/>
              <a:t>Cubbage</a:t>
            </a:r>
            <a:endParaRPr lang="en-US" sz="1300" dirty="0" smtClean="0"/>
          </a:p>
          <a:p>
            <a:r>
              <a:rPr lang="en-US" sz="1300" dirty="0" smtClean="0"/>
              <a:t>Edna </a:t>
            </a:r>
            <a:r>
              <a:rPr lang="en-US" sz="1300" dirty="0" err="1" smtClean="0"/>
              <a:t>Caslick</a:t>
            </a:r>
            <a:endParaRPr lang="en-US" sz="1300" dirty="0" smtClean="0"/>
          </a:p>
        </p:txBody>
      </p:sp>
    </p:spTree>
  </p:cSld>
  <p:clrMapOvr>
    <a:masterClrMapping/>
  </p:clrMapOvr>
  <p:transition advClick="0" advTm="15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rdith.jpg"/>
          <p:cNvPicPr>
            <a:picLocks noChangeAspect="1"/>
          </p:cNvPicPr>
          <p:nvPr/>
        </p:nvPicPr>
        <p:blipFill>
          <a:blip r:embed="rId2" cstate="print"/>
          <a:stretch>
            <a:fillRect/>
          </a:stretch>
        </p:blipFill>
        <p:spPr>
          <a:xfrm rot="554440">
            <a:off x="2593485" y="4022928"/>
            <a:ext cx="838749" cy="1050259"/>
          </a:xfrm>
          <a:prstGeom prst="rect">
            <a:avLst/>
          </a:prstGeom>
        </p:spPr>
      </p:pic>
      <p:pic>
        <p:nvPicPr>
          <p:cNvPr id="14" name="Picture 13" descr="sandi_C6B3445-Edit.jpg"/>
          <p:cNvPicPr>
            <a:picLocks noChangeAspect="1"/>
          </p:cNvPicPr>
          <p:nvPr/>
        </p:nvPicPr>
        <p:blipFill>
          <a:blip r:embed="rId3" cstate="print"/>
          <a:stretch>
            <a:fillRect/>
          </a:stretch>
        </p:blipFill>
        <p:spPr>
          <a:xfrm rot="291083">
            <a:off x="1117359" y="3842482"/>
            <a:ext cx="820267" cy="1230400"/>
          </a:xfrm>
          <a:prstGeom prst="rect">
            <a:avLst/>
          </a:prstGeom>
        </p:spPr>
      </p:pic>
      <p:pic>
        <p:nvPicPr>
          <p:cNvPr id="13" name="Picture 12" descr="_C6B0314 Katie Griffin.jpg"/>
          <p:cNvPicPr>
            <a:picLocks noChangeAspect="1"/>
          </p:cNvPicPr>
          <p:nvPr/>
        </p:nvPicPr>
        <p:blipFill>
          <a:blip r:embed="rId4" cstate="print"/>
          <a:stretch>
            <a:fillRect/>
          </a:stretch>
        </p:blipFill>
        <p:spPr>
          <a:xfrm rot="20845559">
            <a:off x="281240" y="3950527"/>
            <a:ext cx="825989" cy="1160515"/>
          </a:xfrm>
          <a:prstGeom prst="rect">
            <a:avLst/>
          </a:prstGeom>
        </p:spPr>
      </p:pic>
      <p:sp>
        <p:nvSpPr>
          <p:cNvPr id="2" name="Content Placeholder 1"/>
          <p:cNvSpPr>
            <a:spLocks noGrp="1"/>
          </p:cNvSpPr>
          <p:nvPr>
            <p:ph idx="1"/>
          </p:nvPr>
        </p:nvSpPr>
        <p:spPr>
          <a:xfrm>
            <a:off x="457200" y="1295400"/>
            <a:ext cx="5715000" cy="2133600"/>
          </a:xfrm>
        </p:spPr>
        <p:txBody>
          <a:bodyPr>
            <a:normAutofit fontScale="85000" lnSpcReduction="10000"/>
          </a:bodyPr>
          <a:lstStyle/>
          <a:p>
            <a:r>
              <a:rPr lang="en-US" sz="2000" dirty="0" smtClean="0"/>
              <a:t>Over the next decade, Northwest College continues to grow in student numbers and student programs.  Student demand for increased resources, computer space, and study rooms places the library on the “wish list” for increasing its size. Wireless  technology and laptops for checkout are provided. Library instruction skyrockets! At times all seats, rooms and computers in the library are occupied causing potential turn-a-ways.</a:t>
            </a:r>
          </a:p>
          <a:p>
            <a:endParaRPr lang="en-US" sz="2000" dirty="0"/>
          </a:p>
        </p:txBody>
      </p:sp>
      <p:sp>
        <p:nvSpPr>
          <p:cNvPr id="3" name="Title 2"/>
          <p:cNvSpPr>
            <a:spLocks noGrp="1"/>
          </p:cNvSpPr>
          <p:nvPr>
            <p:ph type="title"/>
          </p:nvPr>
        </p:nvSpPr>
        <p:spPr>
          <a:xfrm>
            <a:off x="457200" y="0"/>
            <a:ext cx="8229600" cy="1219200"/>
          </a:xfrm>
        </p:spPr>
        <p:txBody>
          <a:bodyPr>
            <a:normAutofit fontScale="90000"/>
          </a:bodyPr>
          <a:lstStyle/>
          <a:p>
            <a:r>
              <a:rPr lang="en-US" dirty="0" smtClean="0"/>
              <a:t>Years Leading up to the New Renovation</a:t>
            </a:r>
            <a:endParaRPr lang="en-US" dirty="0"/>
          </a:p>
        </p:txBody>
      </p:sp>
      <p:pic>
        <p:nvPicPr>
          <p:cNvPr id="4" name="Picture 3" descr="Katie, Garnet, Diane glass, Anna.jpg"/>
          <p:cNvPicPr>
            <a:picLocks noChangeAspect="1"/>
          </p:cNvPicPr>
          <p:nvPr/>
        </p:nvPicPr>
        <p:blipFill>
          <a:blip r:embed="rId5" cstate="print"/>
          <a:stretch>
            <a:fillRect/>
          </a:stretch>
        </p:blipFill>
        <p:spPr>
          <a:xfrm>
            <a:off x="381000" y="5029200"/>
            <a:ext cx="3078854" cy="1442107"/>
          </a:xfrm>
          <a:prstGeom prst="rect">
            <a:avLst/>
          </a:prstGeom>
        </p:spPr>
      </p:pic>
      <p:pic>
        <p:nvPicPr>
          <p:cNvPr id="6" name="Picture 5" descr="Bass player.jpg"/>
          <p:cNvPicPr>
            <a:picLocks noChangeAspect="1"/>
          </p:cNvPicPr>
          <p:nvPr/>
        </p:nvPicPr>
        <p:blipFill>
          <a:blip r:embed="rId6" cstate="print"/>
          <a:stretch>
            <a:fillRect/>
          </a:stretch>
        </p:blipFill>
        <p:spPr>
          <a:xfrm>
            <a:off x="6400800" y="1371600"/>
            <a:ext cx="2057400" cy="3086100"/>
          </a:xfrm>
          <a:prstGeom prst="rect">
            <a:avLst/>
          </a:prstGeom>
        </p:spPr>
      </p:pic>
      <p:pic>
        <p:nvPicPr>
          <p:cNvPr id="7" name="Picture 6" descr="Students and laptop.jpg"/>
          <p:cNvPicPr>
            <a:picLocks noChangeAspect="1"/>
          </p:cNvPicPr>
          <p:nvPr/>
        </p:nvPicPr>
        <p:blipFill>
          <a:blip r:embed="rId7" cstate="print"/>
          <a:stretch>
            <a:fillRect/>
          </a:stretch>
        </p:blipFill>
        <p:spPr>
          <a:xfrm>
            <a:off x="5177016" y="3276219"/>
            <a:ext cx="1604783" cy="1067181"/>
          </a:xfrm>
          <a:prstGeom prst="rect">
            <a:avLst/>
          </a:prstGeom>
        </p:spPr>
      </p:pic>
      <p:sp>
        <p:nvSpPr>
          <p:cNvPr id="10" name="Rectangle 9"/>
          <p:cNvSpPr/>
          <p:nvPr/>
        </p:nvSpPr>
        <p:spPr>
          <a:xfrm>
            <a:off x="3733800" y="5029200"/>
            <a:ext cx="2514600" cy="907941"/>
          </a:xfrm>
          <a:prstGeom prst="rect">
            <a:avLst/>
          </a:prstGeom>
        </p:spPr>
        <p:txBody>
          <a:bodyPr wrap="square">
            <a:spAutoFit/>
          </a:bodyPr>
          <a:lstStyle/>
          <a:p>
            <a:pPr lvl="0"/>
            <a:r>
              <a:rPr lang="en-US" sz="1300" dirty="0" smtClean="0">
                <a:solidFill>
                  <a:prstClr val="white"/>
                </a:solidFill>
              </a:rPr>
              <a:t>Librarians: </a:t>
            </a:r>
          </a:p>
          <a:p>
            <a:pPr lvl="0"/>
            <a:r>
              <a:rPr lang="en-US" sz="1300" dirty="0" smtClean="0">
                <a:solidFill>
                  <a:prstClr val="white"/>
                </a:solidFill>
              </a:rPr>
              <a:t>Deb Kelly (‘83-88; 97- present)</a:t>
            </a:r>
          </a:p>
          <a:p>
            <a:pPr lvl="0"/>
            <a:r>
              <a:rPr lang="en-US" sz="1300" dirty="0" smtClean="0">
                <a:solidFill>
                  <a:prstClr val="white"/>
                </a:solidFill>
              </a:rPr>
              <a:t>Diane Martin (‘88- present)</a:t>
            </a:r>
            <a:endParaRPr lang="en-US" sz="1300" i="1" dirty="0" smtClean="0">
              <a:solidFill>
                <a:prstClr val="white"/>
              </a:solidFill>
            </a:endParaRPr>
          </a:p>
          <a:p>
            <a:pPr lvl="0"/>
            <a:r>
              <a:rPr lang="en-US" sz="1300" dirty="0" smtClean="0">
                <a:solidFill>
                  <a:prstClr val="white"/>
                </a:solidFill>
              </a:rPr>
              <a:t>Nancy Miller (‘97-present</a:t>
            </a:r>
            <a:r>
              <a:rPr lang="en-US" sz="1400" dirty="0" smtClean="0">
                <a:solidFill>
                  <a:prstClr val="white"/>
                </a:solidFill>
              </a:rPr>
              <a:t>)</a:t>
            </a:r>
          </a:p>
        </p:txBody>
      </p:sp>
      <p:sp>
        <p:nvSpPr>
          <p:cNvPr id="11" name="Rectangle 10"/>
          <p:cNvSpPr/>
          <p:nvPr/>
        </p:nvSpPr>
        <p:spPr>
          <a:xfrm>
            <a:off x="6324600" y="4495800"/>
            <a:ext cx="2590800" cy="2123658"/>
          </a:xfrm>
          <a:prstGeom prst="rect">
            <a:avLst/>
          </a:prstGeom>
        </p:spPr>
        <p:txBody>
          <a:bodyPr wrap="square">
            <a:spAutoFit/>
          </a:bodyPr>
          <a:lstStyle/>
          <a:p>
            <a:r>
              <a:rPr lang="en-US" sz="1300" dirty="0" smtClean="0"/>
              <a:t>Evening/Weekend Supervisors: </a:t>
            </a:r>
          </a:p>
          <a:p>
            <a:r>
              <a:rPr lang="en-US" sz="1300" dirty="0" smtClean="0"/>
              <a:t>Diane Glass (2003-2008)</a:t>
            </a:r>
          </a:p>
          <a:p>
            <a:r>
              <a:rPr lang="en-US" sz="1300" dirty="0" smtClean="0"/>
              <a:t>Anna </a:t>
            </a:r>
            <a:r>
              <a:rPr lang="en-US" sz="1300" dirty="0" err="1" smtClean="0"/>
              <a:t>Cubbage</a:t>
            </a:r>
            <a:r>
              <a:rPr lang="en-US" sz="1300" dirty="0" smtClean="0"/>
              <a:t> (2005-2008)</a:t>
            </a:r>
          </a:p>
          <a:p>
            <a:r>
              <a:rPr lang="en-US" sz="1300" dirty="0" smtClean="0"/>
              <a:t>Katie </a:t>
            </a:r>
            <a:r>
              <a:rPr lang="en-US" sz="1300" dirty="0" err="1" smtClean="0"/>
              <a:t>Fross</a:t>
            </a:r>
            <a:r>
              <a:rPr lang="en-US" sz="1300" dirty="0" smtClean="0"/>
              <a:t> (2005-2006)</a:t>
            </a:r>
          </a:p>
          <a:p>
            <a:r>
              <a:rPr lang="en-US" sz="1300" dirty="0" smtClean="0"/>
              <a:t>Marilyn Drew (2006-present)</a:t>
            </a:r>
          </a:p>
          <a:p>
            <a:r>
              <a:rPr lang="en-US" sz="1300" dirty="0" smtClean="0"/>
              <a:t>Sandi Fisher (2008-2009</a:t>
            </a:r>
          </a:p>
          <a:p>
            <a:r>
              <a:rPr lang="en-US" sz="1300" dirty="0" smtClean="0"/>
              <a:t>Katie Griffin (2008-2009)</a:t>
            </a:r>
          </a:p>
          <a:p>
            <a:r>
              <a:rPr lang="en-US" sz="1300" dirty="0" err="1" smtClean="0"/>
              <a:t>Ardith</a:t>
            </a:r>
            <a:r>
              <a:rPr lang="en-US" sz="1300" dirty="0" smtClean="0"/>
              <a:t> Story (2009-2009)</a:t>
            </a:r>
          </a:p>
          <a:p>
            <a:endParaRPr lang="en-US" sz="1400" dirty="0" smtClean="0"/>
          </a:p>
          <a:p>
            <a:r>
              <a:rPr lang="en-US" sz="1400" dirty="0" smtClean="0"/>
              <a:t>	</a:t>
            </a:r>
          </a:p>
        </p:txBody>
      </p:sp>
      <p:sp>
        <p:nvSpPr>
          <p:cNvPr id="12" name="TextBox 11"/>
          <p:cNvSpPr txBox="1"/>
          <p:nvPr/>
        </p:nvSpPr>
        <p:spPr>
          <a:xfrm>
            <a:off x="3733800" y="4495801"/>
            <a:ext cx="2590800" cy="692497"/>
          </a:xfrm>
          <a:prstGeom prst="rect">
            <a:avLst/>
          </a:prstGeom>
          <a:noFill/>
        </p:spPr>
        <p:txBody>
          <a:bodyPr wrap="square" rtlCol="0">
            <a:spAutoFit/>
          </a:bodyPr>
          <a:lstStyle/>
          <a:p>
            <a:r>
              <a:rPr lang="en-US" sz="1300" dirty="0" smtClean="0"/>
              <a:t>Librarian/Director:</a:t>
            </a:r>
          </a:p>
          <a:p>
            <a:r>
              <a:rPr lang="en-US" sz="1300" dirty="0" smtClean="0"/>
              <a:t>Susan Richards(2005-present)</a:t>
            </a:r>
          </a:p>
          <a:p>
            <a:endParaRPr lang="en-US" sz="1300" dirty="0"/>
          </a:p>
        </p:txBody>
      </p:sp>
      <p:sp>
        <p:nvSpPr>
          <p:cNvPr id="15" name="Rectangle 14"/>
          <p:cNvSpPr/>
          <p:nvPr/>
        </p:nvSpPr>
        <p:spPr>
          <a:xfrm>
            <a:off x="3733800" y="5943600"/>
            <a:ext cx="4572000" cy="692497"/>
          </a:xfrm>
          <a:prstGeom prst="rect">
            <a:avLst/>
          </a:prstGeom>
        </p:spPr>
        <p:txBody>
          <a:bodyPr>
            <a:spAutoFit/>
          </a:bodyPr>
          <a:lstStyle/>
          <a:p>
            <a:r>
              <a:rPr lang="en-US" sz="1300" dirty="0" smtClean="0"/>
              <a:t>Facilities Assistants: </a:t>
            </a:r>
          </a:p>
          <a:p>
            <a:r>
              <a:rPr lang="en-US" sz="1300" dirty="0" smtClean="0"/>
              <a:t>Diane </a:t>
            </a:r>
            <a:r>
              <a:rPr lang="en-US" sz="1300" dirty="0" err="1" smtClean="0"/>
              <a:t>Meidinger</a:t>
            </a:r>
            <a:endParaRPr lang="en-US" sz="1300" dirty="0" smtClean="0"/>
          </a:p>
          <a:p>
            <a:r>
              <a:rPr lang="en-US" sz="1300" dirty="0" smtClean="0"/>
              <a:t>Kara Miller Warren </a:t>
            </a:r>
            <a:endParaRPr lang="en-US" sz="1300" i="1" dirty="0" smtClean="0"/>
          </a:p>
        </p:txBody>
      </p:sp>
      <p:pic>
        <p:nvPicPr>
          <p:cNvPr id="16" name="Picture 15" descr="Marilyn Drew 2.jpg"/>
          <p:cNvPicPr>
            <a:picLocks noChangeAspect="1"/>
          </p:cNvPicPr>
          <p:nvPr/>
        </p:nvPicPr>
        <p:blipFill>
          <a:blip r:embed="rId8" cstate="print"/>
          <a:stretch>
            <a:fillRect/>
          </a:stretch>
        </p:blipFill>
        <p:spPr>
          <a:xfrm rot="21231207">
            <a:off x="1882035" y="4000840"/>
            <a:ext cx="773654" cy="1035910"/>
          </a:xfrm>
          <a:prstGeom prst="rect">
            <a:avLst/>
          </a:prstGeom>
        </p:spPr>
      </p:pic>
      <p:sp>
        <p:nvSpPr>
          <p:cNvPr id="18" name="Rectangle 17"/>
          <p:cNvSpPr/>
          <p:nvPr/>
        </p:nvSpPr>
        <p:spPr>
          <a:xfrm>
            <a:off x="6324600" y="6172200"/>
            <a:ext cx="1219200" cy="492443"/>
          </a:xfrm>
          <a:prstGeom prst="rect">
            <a:avLst/>
          </a:prstGeom>
        </p:spPr>
        <p:txBody>
          <a:bodyPr wrap="square">
            <a:spAutoFit/>
          </a:bodyPr>
          <a:lstStyle/>
          <a:p>
            <a:r>
              <a:rPr lang="en-US" sz="1300" dirty="0" smtClean="0"/>
              <a:t>Volunteer: </a:t>
            </a:r>
          </a:p>
          <a:p>
            <a:r>
              <a:rPr lang="en-US" sz="1300" dirty="0" smtClean="0"/>
              <a:t>Edna </a:t>
            </a:r>
            <a:r>
              <a:rPr lang="en-US" sz="1300" dirty="0" err="1" smtClean="0"/>
              <a:t>Caslick</a:t>
            </a:r>
            <a:endParaRPr lang="en-US" sz="1300" dirty="0"/>
          </a:p>
        </p:txBody>
      </p:sp>
    </p:spTree>
  </p:cSld>
  <p:clrMapOvr>
    <a:masterClrMapping/>
  </p:clrMapOvr>
  <p:transition advClick="0" advTm="15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0"/>
            <a:ext cx="8229600" cy="914400"/>
          </a:xfrm>
        </p:spPr>
        <p:txBody>
          <a:bodyPr>
            <a:normAutofit/>
          </a:bodyPr>
          <a:lstStyle/>
          <a:p>
            <a:r>
              <a:rPr lang="en-US" sz="3600" dirty="0" smtClean="0"/>
              <a:t>The Library Renovation Begins!</a:t>
            </a:r>
            <a:endParaRPr lang="en-US" sz="3600" dirty="0"/>
          </a:p>
        </p:txBody>
      </p:sp>
      <p:sp>
        <p:nvSpPr>
          <p:cNvPr id="4" name="Rectangle 3"/>
          <p:cNvSpPr/>
          <p:nvPr/>
        </p:nvSpPr>
        <p:spPr>
          <a:xfrm>
            <a:off x="2362200" y="4648200"/>
            <a:ext cx="2514600" cy="1231106"/>
          </a:xfrm>
          <a:prstGeom prst="rect">
            <a:avLst/>
          </a:prstGeom>
        </p:spPr>
        <p:txBody>
          <a:bodyPr wrap="square">
            <a:spAutoFit/>
          </a:bodyPr>
          <a:lstStyle/>
          <a:p>
            <a:r>
              <a:rPr lang="en-US" sz="1400" dirty="0" smtClean="0"/>
              <a:t>Librarians:  </a:t>
            </a:r>
          </a:p>
          <a:p>
            <a:r>
              <a:rPr lang="en-US" sz="1400" dirty="0" smtClean="0"/>
              <a:t>Deb Kelly (‘83-88; 97- present)</a:t>
            </a:r>
          </a:p>
          <a:p>
            <a:r>
              <a:rPr lang="en-US" sz="1400" dirty="0" smtClean="0"/>
              <a:t>Diane Martin (‘88- present)</a:t>
            </a:r>
            <a:endParaRPr lang="en-US" sz="1400" i="1" dirty="0" smtClean="0"/>
          </a:p>
          <a:p>
            <a:r>
              <a:rPr lang="en-US" sz="1400" dirty="0" smtClean="0"/>
              <a:t>Nancy Miller (‘97-present)</a:t>
            </a:r>
          </a:p>
          <a:p>
            <a:endParaRPr lang="en-US" dirty="0" smtClean="0"/>
          </a:p>
        </p:txBody>
      </p:sp>
      <p:sp>
        <p:nvSpPr>
          <p:cNvPr id="5" name="Rectangle 4"/>
          <p:cNvSpPr/>
          <p:nvPr/>
        </p:nvSpPr>
        <p:spPr>
          <a:xfrm>
            <a:off x="4953000" y="4648200"/>
            <a:ext cx="2667000" cy="954107"/>
          </a:xfrm>
          <a:prstGeom prst="rect">
            <a:avLst/>
          </a:prstGeom>
        </p:spPr>
        <p:txBody>
          <a:bodyPr wrap="square">
            <a:spAutoFit/>
          </a:bodyPr>
          <a:lstStyle/>
          <a:p>
            <a:r>
              <a:rPr lang="en-US" sz="1400" dirty="0" smtClean="0"/>
              <a:t>Evening/Weekend Supervisors: </a:t>
            </a:r>
          </a:p>
          <a:p>
            <a:r>
              <a:rPr lang="en-US" sz="1400" dirty="0" smtClean="0"/>
              <a:t>Marilyn Drew (2006-present)</a:t>
            </a:r>
          </a:p>
          <a:p>
            <a:r>
              <a:rPr lang="en-US" sz="1400" dirty="0" smtClean="0"/>
              <a:t>Rebecca Voss (2010-present)</a:t>
            </a:r>
          </a:p>
          <a:p>
            <a:endParaRPr lang="en-US" sz="1400" dirty="0"/>
          </a:p>
        </p:txBody>
      </p:sp>
      <p:sp>
        <p:nvSpPr>
          <p:cNvPr id="6" name="TextBox 5"/>
          <p:cNvSpPr txBox="1"/>
          <p:nvPr/>
        </p:nvSpPr>
        <p:spPr>
          <a:xfrm>
            <a:off x="228600" y="4648200"/>
            <a:ext cx="2503442" cy="800219"/>
          </a:xfrm>
          <a:prstGeom prst="rect">
            <a:avLst/>
          </a:prstGeom>
          <a:noFill/>
        </p:spPr>
        <p:txBody>
          <a:bodyPr wrap="square" rtlCol="0">
            <a:spAutoFit/>
          </a:bodyPr>
          <a:lstStyle/>
          <a:p>
            <a:r>
              <a:rPr lang="en-US" sz="1400" dirty="0" smtClean="0"/>
              <a:t>Librarian: </a:t>
            </a:r>
          </a:p>
          <a:p>
            <a:r>
              <a:rPr lang="en-US" sz="1400" dirty="0" smtClean="0"/>
              <a:t>Susan Richards(2005-pres.)</a:t>
            </a:r>
          </a:p>
          <a:p>
            <a:endParaRPr lang="en-US" dirty="0"/>
          </a:p>
        </p:txBody>
      </p:sp>
      <p:sp>
        <p:nvSpPr>
          <p:cNvPr id="14" name="Content Placeholder 13"/>
          <p:cNvSpPr>
            <a:spLocks noGrp="1"/>
          </p:cNvSpPr>
          <p:nvPr>
            <p:ph idx="1"/>
          </p:nvPr>
        </p:nvSpPr>
        <p:spPr>
          <a:xfrm>
            <a:off x="381000" y="1066800"/>
            <a:ext cx="8229600" cy="533400"/>
          </a:xfrm>
        </p:spPr>
        <p:txBody>
          <a:bodyPr>
            <a:noAutofit/>
          </a:bodyPr>
          <a:lstStyle/>
          <a:p>
            <a:r>
              <a:rPr lang="en-US" sz="2000" dirty="0" smtClean="0"/>
              <a:t>The stars are aligned and there is a fair breeze from the West~ the money gods have spoken.  The library addition is a go!</a:t>
            </a:r>
            <a:endParaRPr lang="en-US" sz="2000" dirty="0"/>
          </a:p>
        </p:txBody>
      </p:sp>
      <p:pic>
        <p:nvPicPr>
          <p:cNvPr id="9" name="Picture 8" descr="Exterior Greenhouse from GH Classroom.jpg"/>
          <p:cNvPicPr>
            <a:picLocks noChangeAspect="1"/>
          </p:cNvPicPr>
          <p:nvPr/>
        </p:nvPicPr>
        <p:blipFill>
          <a:blip r:embed="rId2" cstate="print"/>
          <a:stretch>
            <a:fillRect/>
          </a:stretch>
        </p:blipFill>
        <p:spPr>
          <a:xfrm rot="20701763">
            <a:off x="694037" y="2139086"/>
            <a:ext cx="2010466" cy="1507850"/>
          </a:xfrm>
          <a:prstGeom prst="rect">
            <a:avLst/>
          </a:prstGeom>
        </p:spPr>
      </p:pic>
      <p:pic>
        <p:nvPicPr>
          <p:cNvPr id="10" name="Picture 9" descr="Interior Amphitheater floor from top of stairs.jpg"/>
          <p:cNvPicPr>
            <a:picLocks noChangeAspect="1"/>
          </p:cNvPicPr>
          <p:nvPr/>
        </p:nvPicPr>
        <p:blipFill>
          <a:blip r:embed="rId3" cstate="print"/>
          <a:stretch>
            <a:fillRect/>
          </a:stretch>
        </p:blipFill>
        <p:spPr>
          <a:xfrm rot="1073163">
            <a:off x="6369585" y="2198754"/>
            <a:ext cx="2168921" cy="1626690"/>
          </a:xfrm>
          <a:prstGeom prst="rect">
            <a:avLst/>
          </a:prstGeom>
        </p:spPr>
      </p:pic>
      <p:pic>
        <p:nvPicPr>
          <p:cNvPr id="12" name="Picture 11" descr="staff_101205 (3).jpg"/>
          <p:cNvPicPr>
            <a:picLocks noChangeAspect="1"/>
          </p:cNvPicPr>
          <p:nvPr/>
        </p:nvPicPr>
        <p:blipFill>
          <a:blip r:embed="rId4" cstate="print"/>
          <a:stretch>
            <a:fillRect/>
          </a:stretch>
        </p:blipFill>
        <p:spPr>
          <a:xfrm>
            <a:off x="381000" y="5257800"/>
            <a:ext cx="1737895" cy="1155700"/>
          </a:xfrm>
          <a:prstGeom prst="rect">
            <a:avLst/>
          </a:prstGeom>
        </p:spPr>
      </p:pic>
      <p:sp>
        <p:nvSpPr>
          <p:cNvPr id="13" name="TextBox 12"/>
          <p:cNvSpPr txBox="1"/>
          <p:nvPr/>
        </p:nvSpPr>
        <p:spPr>
          <a:xfrm rot="20699485">
            <a:off x="304608" y="3478628"/>
            <a:ext cx="3983206" cy="523220"/>
          </a:xfrm>
          <a:prstGeom prst="rect">
            <a:avLst/>
          </a:prstGeom>
          <a:noFill/>
        </p:spPr>
        <p:txBody>
          <a:bodyPr wrap="none" rtlCol="0">
            <a:spAutoFit/>
          </a:bodyPr>
          <a:lstStyle/>
          <a:p>
            <a:r>
              <a:rPr lang="en-US" sz="1400" i="1" dirty="0" smtClean="0"/>
              <a:t>Vacated Greenhouse makes room for</a:t>
            </a:r>
          </a:p>
          <a:p>
            <a:r>
              <a:rPr lang="en-US" sz="1400" i="1" dirty="0" smtClean="0"/>
              <a:t> Late Night Study &amp; second floor stacks &amp; lounges</a:t>
            </a:r>
            <a:endParaRPr lang="en-US" sz="1400" i="1" dirty="0"/>
          </a:p>
        </p:txBody>
      </p:sp>
      <p:sp>
        <p:nvSpPr>
          <p:cNvPr id="15" name="TextBox 14"/>
          <p:cNvSpPr txBox="1"/>
          <p:nvPr/>
        </p:nvSpPr>
        <p:spPr>
          <a:xfrm rot="1084128">
            <a:off x="5602019" y="3777096"/>
            <a:ext cx="3249159" cy="738664"/>
          </a:xfrm>
          <a:prstGeom prst="rect">
            <a:avLst/>
          </a:prstGeom>
          <a:noFill/>
        </p:spPr>
        <p:txBody>
          <a:bodyPr wrap="none" rtlCol="0">
            <a:spAutoFit/>
          </a:bodyPr>
          <a:lstStyle/>
          <a:p>
            <a:r>
              <a:rPr lang="en-US" sz="1400" i="1" dirty="0" smtClean="0"/>
              <a:t>Translucent  fiberglass  panels (</a:t>
            </a:r>
            <a:r>
              <a:rPr lang="en-US" sz="1400" i="1" dirty="0" err="1" smtClean="0"/>
              <a:t>Kalwall</a:t>
            </a:r>
            <a:r>
              <a:rPr lang="en-US" sz="1400" i="1" dirty="0" smtClean="0"/>
              <a:t>) </a:t>
            </a:r>
          </a:p>
          <a:p>
            <a:r>
              <a:rPr lang="en-US" sz="1400" i="1" dirty="0" smtClean="0"/>
              <a:t>in amphitheater are energy inefficient &amp; </a:t>
            </a:r>
          </a:p>
          <a:p>
            <a:r>
              <a:rPr lang="en-US" sz="1400" i="1" dirty="0" smtClean="0"/>
              <a:t>have leaked over the years.</a:t>
            </a:r>
            <a:endParaRPr lang="en-US" sz="1400" i="1" dirty="0"/>
          </a:p>
        </p:txBody>
      </p:sp>
      <p:sp>
        <p:nvSpPr>
          <p:cNvPr id="16" name="TextBox 15"/>
          <p:cNvSpPr txBox="1"/>
          <p:nvPr/>
        </p:nvSpPr>
        <p:spPr>
          <a:xfrm>
            <a:off x="2895600" y="2209800"/>
            <a:ext cx="3387402" cy="923330"/>
          </a:xfrm>
          <a:prstGeom prst="rect">
            <a:avLst/>
          </a:prstGeom>
          <a:noFill/>
        </p:spPr>
        <p:txBody>
          <a:bodyPr wrap="none" rtlCol="0">
            <a:spAutoFit/>
          </a:bodyPr>
          <a:lstStyle/>
          <a:p>
            <a:r>
              <a:rPr lang="en-US" i="1" dirty="0" smtClean="0">
                <a:solidFill>
                  <a:srgbClr val="FFFF00"/>
                </a:solidFill>
              </a:rPr>
              <a:t>“Knowledge is free at the library. </a:t>
            </a:r>
          </a:p>
          <a:p>
            <a:r>
              <a:rPr lang="en-US" i="1" dirty="0" smtClean="0">
                <a:solidFill>
                  <a:srgbClr val="FFFF00"/>
                </a:solidFill>
              </a:rPr>
              <a:t>Just bring your own container.”</a:t>
            </a:r>
          </a:p>
          <a:p>
            <a:r>
              <a:rPr lang="en-US" i="1" dirty="0" smtClean="0">
                <a:solidFill>
                  <a:srgbClr val="FFFF00"/>
                </a:solidFill>
              </a:rPr>
              <a:t>	                  ~ unknown</a:t>
            </a:r>
            <a:endParaRPr lang="en-US" i="1" dirty="0">
              <a:solidFill>
                <a:srgbClr val="FFFF00"/>
              </a:solidFill>
            </a:endParaRPr>
          </a:p>
        </p:txBody>
      </p:sp>
      <p:sp>
        <p:nvSpPr>
          <p:cNvPr id="17" name="Rectangle 16"/>
          <p:cNvSpPr/>
          <p:nvPr/>
        </p:nvSpPr>
        <p:spPr>
          <a:xfrm>
            <a:off x="2362200" y="5715000"/>
            <a:ext cx="2819400" cy="738664"/>
          </a:xfrm>
          <a:prstGeom prst="rect">
            <a:avLst/>
          </a:prstGeom>
        </p:spPr>
        <p:txBody>
          <a:bodyPr wrap="square">
            <a:spAutoFit/>
          </a:bodyPr>
          <a:lstStyle/>
          <a:p>
            <a:r>
              <a:rPr lang="en-US" sz="1400" dirty="0" smtClean="0"/>
              <a:t>Facilities Assistants: </a:t>
            </a:r>
          </a:p>
          <a:p>
            <a:r>
              <a:rPr lang="en-US" sz="1400" dirty="0" smtClean="0"/>
              <a:t>Sue Vaught (2008-2010)</a:t>
            </a:r>
          </a:p>
          <a:p>
            <a:r>
              <a:rPr lang="en-US" sz="1400" dirty="0" smtClean="0"/>
              <a:t>Bonnie </a:t>
            </a:r>
            <a:r>
              <a:rPr lang="en-US" sz="1400" dirty="0" err="1" smtClean="0"/>
              <a:t>Muecke</a:t>
            </a:r>
            <a:r>
              <a:rPr lang="en-US" sz="1400" dirty="0" smtClean="0"/>
              <a:t> (2010-present)</a:t>
            </a:r>
          </a:p>
        </p:txBody>
      </p:sp>
      <p:pic>
        <p:nvPicPr>
          <p:cNvPr id="18" name="Picture 17" descr="Marilyn Drew 2.jpg"/>
          <p:cNvPicPr>
            <a:picLocks noChangeAspect="1"/>
          </p:cNvPicPr>
          <p:nvPr/>
        </p:nvPicPr>
        <p:blipFill>
          <a:blip r:embed="rId5" cstate="print"/>
          <a:stretch>
            <a:fillRect/>
          </a:stretch>
        </p:blipFill>
        <p:spPr>
          <a:xfrm rot="1491058">
            <a:off x="7399461" y="4901723"/>
            <a:ext cx="682632" cy="914033"/>
          </a:xfrm>
          <a:prstGeom prst="rect">
            <a:avLst/>
          </a:prstGeom>
        </p:spPr>
      </p:pic>
      <p:pic>
        <p:nvPicPr>
          <p:cNvPr id="11" name="Picture 10" descr="BeckyVoss100X150.jpg"/>
          <p:cNvPicPr>
            <a:picLocks noChangeAspect="1"/>
          </p:cNvPicPr>
          <p:nvPr/>
        </p:nvPicPr>
        <p:blipFill>
          <a:blip r:embed="rId6" cstate="print"/>
          <a:stretch>
            <a:fillRect/>
          </a:stretch>
        </p:blipFill>
        <p:spPr>
          <a:xfrm rot="2303432">
            <a:off x="7928227" y="5201643"/>
            <a:ext cx="648731" cy="973097"/>
          </a:xfrm>
          <a:prstGeom prst="rect">
            <a:avLst/>
          </a:prstGeom>
        </p:spPr>
      </p:pic>
      <p:sp>
        <p:nvSpPr>
          <p:cNvPr id="19" name="Rectangle 18"/>
          <p:cNvSpPr/>
          <p:nvPr/>
        </p:nvSpPr>
        <p:spPr>
          <a:xfrm>
            <a:off x="4953000" y="5562600"/>
            <a:ext cx="2438400" cy="954107"/>
          </a:xfrm>
          <a:prstGeom prst="rect">
            <a:avLst/>
          </a:prstGeom>
        </p:spPr>
        <p:txBody>
          <a:bodyPr wrap="square">
            <a:spAutoFit/>
          </a:bodyPr>
          <a:lstStyle/>
          <a:p>
            <a:r>
              <a:rPr lang="en-US" sz="1400" dirty="0" smtClean="0"/>
              <a:t>Tutoring Supervisor: </a:t>
            </a:r>
          </a:p>
          <a:p>
            <a:r>
              <a:rPr lang="en-US" sz="1400" dirty="0" smtClean="0"/>
              <a:t>Carol </a:t>
            </a:r>
            <a:r>
              <a:rPr lang="en-US" sz="1400" dirty="0" err="1" smtClean="0"/>
              <a:t>Zawacki</a:t>
            </a:r>
            <a:endParaRPr lang="en-US" sz="1400" dirty="0" smtClean="0"/>
          </a:p>
          <a:p>
            <a:r>
              <a:rPr lang="en-US" sz="1400" dirty="0" smtClean="0"/>
              <a:t>Writing Coordinator:</a:t>
            </a:r>
          </a:p>
          <a:p>
            <a:r>
              <a:rPr lang="en-US" sz="1400" dirty="0" smtClean="0"/>
              <a:t>Renee </a:t>
            </a:r>
            <a:r>
              <a:rPr lang="en-US" sz="1400" dirty="0" err="1" smtClean="0"/>
              <a:t>Dechert</a:t>
            </a:r>
            <a:endParaRPr lang="en-US" sz="1400" dirty="0"/>
          </a:p>
        </p:txBody>
      </p:sp>
    </p:spTree>
  </p:cSld>
  <p:clrMapOvr>
    <a:masterClrMapping/>
  </p:clrMapOvr>
  <p:transition advClick="0" advTm="15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1905000"/>
          </a:xfrm>
        </p:spPr>
        <p:txBody>
          <a:bodyPr>
            <a:normAutofit fontScale="85000" lnSpcReduction="20000"/>
          </a:bodyPr>
          <a:lstStyle/>
          <a:p>
            <a:r>
              <a:rPr lang="en-US" sz="2000" dirty="0" smtClean="0"/>
              <a:t>$2.167 million is appropriated from NWC budget reserves and State of Wyoming Major Maintenance funds. The library expands by 5316 square feet and adds group study areas, a classroom/open lab, a late night study area, additional computers and technology infrastructure, efficient staff workspaces, and tutoring &amp; writing services.</a:t>
            </a:r>
          </a:p>
          <a:p>
            <a:r>
              <a:rPr lang="en-US" sz="2000" dirty="0" smtClean="0"/>
              <a:t>Construction begins in December 2009~ the temperatures drop &amp; the snow arrives. Construction workers are allowed to work 45 minutes before a break to re-warm hands &amp; body are required.</a:t>
            </a:r>
          </a:p>
        </p:txBody>
      </p:sp>
      <p:pic>
        <p:nvPicPr>
          <p:cNvPr id="4" name="Picture 3" descr="Exterior Greenhouse Windows.jpg"/>
          <p:cNvPicPr>
            <a:picLocks noChangeAspect="1"/>
          </p:cNvPicPr>
          <p:nvPr/>
        </p:nvPicPr>
        <p:blipFill>
          <a:blip r:embed="rId2" cstate="print"/>
          <a:stretch>
            <a:fillRect/>
          </a:stretch>
        </p:blipFill>
        <p:spPr>
          <a:xfrm>
            <a:off x="609600" y="2381250"/>
            <a:ext cx="2819400" cy="2114550"/>
          </a:xfrm>
          <a:prstGeom prst="rect">
            <a:avLst/>
          </a:prstGeom>
        </p:spPr>
      </p:pic>
      <p:pic>
        <p:nvPicPr>
          <p:cNvPr id="7" name="Picture 6" descr="Greenhouse classroom wall.JPG"/>
          <p:cNvPicPr>
            <a:picLocks noChangeAspect="1"/>
          </p:cNvPicPr>
          <p:nvPr/>
        </p:nvPicPr>
        <p:blipFill>
          <a:blip r:embed="rId3" cstate="print"/>
          <a:stretch>
            <a:fillRect/>
          </a:stretch>
        </p:blipFill>
        <p:spPr>
          <a:xfrm>
            <a:off x="4343400" y="2324100"/>
            <a:ext cx="3810000" cy="2857500"/>
          </a:xfrm>
          <a:prstGeom prst="rect">
            <a:avLst/>
          </a:prstGeom>
        </p:spPr>
      </p:pic>
      <p:pic>
        <p:nvPicPr>
          <p:cNvPr id="8" name="Picture 7" descr="Sept 14 download 005.JPG"/>
          <p:cNvPicPr>
            <a:picLocks noChangeAspect="1"/>
          </p:cNvPicPr>
          <p:nvPr/>
        </p:nvPicPr>
        <p:blipFill>
          <a:blip r:embed="rId4" cstate="print"/>
          <a:stretch>
            <a:fillRect/>
          </a:stretch>
        </p:blipFill>
        <p:spPr>
          <a:xfrm>
            <a:off x="2743200" y="4191000"/>
            <a:ext cx="2590800" cy="1943100"/>
          </a:xfrm>
          <a:prstGeom prst="rect">
            <a:avLst/>
          </a:prstGeom>
        </p:spPr>
      </p:pic>
      <p:sp>
        <p:nvSpPr>
          <p:cNvPr id="9" name="TextBox 8"/>
          <p:cNvSpPr txBox="1"/>
          <p:nvPr/>
        </p:nvSpPr>
        <p:spPr>
          <a:xfrm>
            <a:off x="685800" y="4572000"/>
            <a:ext cx="1544718" cy="338554"/>
          </a:xfrm>
          <a:prstGeom prst="rect">
            <a:avLst/>
          </a:prstGeom>
          <a:noFill/>
        </p:spPr>
        <p:txBody>
          <a:bodyPr wrap="none" rtlCol="0">
            <a:spAutoFit/>
          </a:bodyPr>
          <a:lstStyle/>
          <a:p>
            <a:r>
              <a:rPr lang="en-US" sz="1600" i="1" dirty="0" smtClean="0"/>
              <a:t>Old greenhouse</a:t>
            </a:r>
            <a:endParaRPr lang="en-US" sz="1600" i="1" dirty="0"/>
          </a:p>
        </p:txBody>
      </p:sp>
      <p:sp>
        <p:nvSpPr>
          <p:cNvPr id="10" name="TextBox 9"/>
          <p:cNvSpPr txBox="1"/>
          <p:nvPr/>
        </p:nvSpPr>
        <p:spPr>
          <a:xfrm>
            <a:off x="6096000" y="5257800"/>
            <a:ext cx="1957139" cy="338554"/>
          </a:xfrm>
          <a:prstGeom prst="rect">
            <a:avLst/>
          </a:prstGeom>
          <a:noFill/>
        </p:spPr>
        <p:txBody>
          <a:bodyPr wrap="none" rtlCol="0">
            <a:spAutoFit/>
          </a:bodyPr>
          <a:lstStyle/>
          <a:p>
            <a:r>
              <a:rPr lang="en-US" sz="1600" i="1" dirty="0" smtClean="0"/>
              <a:t>Greenhouse removal</a:t>
            </a:r>
            <a:endParaRPr lang="en-US" sz="1600" i="1" dirty="0"/>
          </a:p>
        </p:txBody>
      </p:sp>
      <p:sp>
        <p:nvSpPr>
          <p:cNvPr id="11" name="TextBox 10"/>
          <p:cNvSpPr txBox="1"/>
          <p:nvPr/>
        </p:nvSpPr>
        <p:spPr>
          <a:xfrm>
            <a:off x="1752600" y="6096000"/>
            <a:ext cx="4686155" cy="338554"/>
          </a:xfrm>
          <a:prstGeom prst="rect">
            <a:avLst/>
          </a:prstGeom>
          <a:noFill/>
        </p:spPr>
        <p:txBody>
          <a:bodyPr wrap="none" rtlCol="0">
            <a:spAutoFit/>
          </a:bodyPr>
          <a:lstStyle/>
          <a:p>
            <a:r>
              <a:rPr lang="en-US" sz="1600" i="1" dirty="0" smtClean="0"/>
              <a:t>New breezeway, upstairs lounge &amp; Late Night Study</a:t>
            </a:r>
            <a:endParaRPr lang="en-US" sz="1600" i="1" dirty="0"/>
          </a:p>
        </p:txBody>
      </p:sp>
    </p:spTree>
  </p:cSld>
  <p:clrMapOvr>
    <a:masterClrMapping/>
  </p:clrMapOvr>
  <p:transition advClick="0" advTm="15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95600" y="228600"/>
            <a:ext cx="3099823" cy="461665"/>
          </a:xfrm>
          <a:prstGeom prst="rect">
            <a:avLst/>
          </a:prstGeom>
          <a:noFill/>
        </p:spPr>
        <p:txBody>
          <a:bodyPr wrap="none" rtlCol="0">
            <a:spAutoFit/>
          </a:bodyPr>
          <a:lstStyle/>
          <a:p>
            <a:r>
              <a:rPr lang="en-US" sz="2400" dirty="0" smtClean="0"/>
              <a:t>Late Night Study Area</a:t>
            </a:r>
            <a:endParaRPr lang="en-US" sz="2400" dirty="0"/>
          </a:p>
        </p:txBody>
      </p:sp>
      <p:pic>
        <p:nvPicPr>
          <p:cNvPr id="5" name="Picture 4" descr="100_0739.JPG"/>
          <p:cNvPicPr>
            <a:picLocks noChangeAspect="1"/>
          </p:cNvPicPr>
          <p:nvPr/>
        </p:nvPicPr>
        <p:blipFill>
          <a:blip r:embed="rId2" cstate="print"/>
          <a:stretch>
            <a:fillRect/>
          </a:stretch>
        </p:blipFill>
        <p:spPr>
          <a:xfrm>
            <a:off x="533400" y="914400"/>
            <a:ext cx="3581400" cy="2686050"/>
          </a:xfrm>
          <a:prstGeom prst="rect">
            <a:avLst/>
          </a:prstGeom>
        </p:spPr>
      </p:pic>
      <p:pic>
        <p:nvPicPr>
          <p:cNvPr id="6" name="Picture 5" descr="100_0753.JPG"/>
          <p:cNvPicPr>
            <a:picLocks noChangeAspect="1"/>
          </p:cNvPicPr>
          <p:nvPr/>
        </p:nvPicPr>
        <p:blipFill>
          <a:blip r:embed="rId3" cstate="print"/>
          <a:stretch>
            <a:fillRect/>
          </a:stretch>
        </p:blipFill>
        <p:spPr>
          <a:xfrm>
            <a:off x="4267200" y="1676400"/>
            <a:ext cx="4368800" cy="3276600"/>
          </a:xfrm>
          <a:prstGeom prst="rect">
            <a:avLst/>
          </a:prstGeom>
        </p:spPr>
      </p:pic>
      <p:pic>
        <p:nvPicPr>
          <p:cNvPr id="7" name="Picture 6" descr="Late night study area (old greenhouse location)Enhanced.jpg"/>
          <p:cNvPicPr>
            <a:picLocks noChangeAspect="1"/>
          </p:cNvPicPr>
          <p:nvPr/>
        </p:nvPicPr>
        <p:blipFill>
          <a:blip r:embed="rId4" cstate="print"/>
          <a:stretch>
            <a:fillRect/>
          </a:stretch>
        </p:blipFill>
        <p:spPr>
          <a:xfrm>
            <a:off x="1752600" y="3733800"/>
            <a:ext cx="3352800" cy="2514600"/>
          </a:xfrm>
          <a:prstGeom prst="rect">
            <a:avLst/>
          </a:prstGeom>
        </p:spPr>
      </p:pic>
      <p:sp>
        <p:nvSpPr>
          <p:cNvPr id="8" name="TextBox 7"/>
          <p:cNvSpPr txBox="1"/>
          <p:nvPr/>
        </p:nvSpPr>
        <p:spPr>
          <a:xfrm>
            <a:off x="4191000" y="914400"/>
            <a:ext cx="2003882" cy="338554"/>
          </a:xfrm>
          <a:prstGeom prst="rect">
            <a:avLst/>
          </a:prstGeom>
          <a:noFill/>
        </p:spPr>
        <p:txBody>
          <a:bodyPr wrap="none" rtlCol="0">
            <a:spAutoFit/>
          </a:bodyPr>
          <a:lstStyle/>
          <a:p>
            <a:r>
              <a:rPr lang="en-US" sz="1600" dirty="0" smtClean="0"/>
              <a:t>Old greenhouse area</a:t>
            </a:r>
            <a:endParaRPr lang="en-US" sz="1600" dirty="0"/>
          </a:p>
        </p:txBody>
      </p:sp>
      <p:sp>
        <p:nvSpPr>
          <p:cNvPr id="9" name="TextBox 8"/>
          <p:cNvSpPr txBox="1"/>
          <p:nvPr/>
        </p:nvSpPr>
        <p:spPr>
          <a:xfrm>
            <a:off x="5791200" y="1295400"/>
            <a:ext cx="2851486" cy="338554"/>
          </a:xfrm>
          <a:prstGeom prst="rect">
            <a:avLst/>
          </a:prstGeom>
          <a:noFill/>
        </p:spPr>
        <p:txBody>
          <a:bodyPr wrap="none" rtlCol="0">
            <a:spAutoFit/>
          </a:bodyPr>
          <a:lstStyle/>
          <a:p>
            <a:r>
              <a:rPr lang="en-US" sz="1600" dirty="0" smtClean="0"/>
              <a:t>Swinging beams ever so gently</a:t>
            </a:r>
            <a:endParaRPr lang="en-US" sz="1600" dirty="0"/>
          </a:p>
        </p:txBody>
      </p:sp>
      <p:sp>
        <p:nvSpPr>
          <p:cNvPr id="10" name="TextBox 9"/>
          <p:cNvSpPr txBox="1"/>
          <p:nvPr/>
        </p:nvSpPr>
        <p:spPr>
          <a:xfrm>
            <a:off x="2057400" y="6248400"/>
            <a:ext cx="2542556" cy="338554"/>
          </a:xfrm>
          <a:prstGeom prst="rect">
            <a:avLst/>
          </a:prstGeom>
          <a:noFill/>
        </p:spPr>
        <p:txBody>
          <a:bodyPr wrap="none" rtlCol="0">
            <a:spAutoFit/>
          </a:bodyPr>
          <a:lstStyle/>
          <a:p>
            <a:r>
              <a:rPr lang="en-US" sz="1600" dirty="0" smtClean="0"/>
              <a:t>Finishing work &amp; electrical</a:t>
            </a:r>
            <a:endParaRPr lang="en-US" sz="1600" dirty="0"/>
          </a:p>
        </p:txBody>
      </p:sp>
      <p:sp>
        <p:nvSpPr>
          <p:cNvPr id="11" name="TextBox 10"/>
          <p:cNvSpPr txBox="1"/>
          <p:nvPr/>
        </p:nvSpPr>
        <p:spPr>
          <a:xfrm>
            <a:off x="5410200" y="5257801"/>
            <a:ext cx="3289683" cy="1200329"/>
          </a:xfrm>
          <a:prstGeom prst="rect">
            <a:avLst/>
          </a:prstGeom>
          <a:noFill/>
        </p:spPr>
        <p:txBody>
          <a:bodyPr wrap="square" rtlCol="0">
            <a:spAutoFit/>
          </a:bodyPr>
          <a:lstStyle/>
          <a:p>
            <a:r>
              <a:rPr lang="en-US" sz="2400" dirty="0" smtClean="0">
                <a:solidFill>
                  <a:srgbClr val="FFFF00"/>
                </a:solidFill>
              </a:rPr>
              <a:t>The LNS is open 5 days </a:t>
            </a:r>
          </a:p>
          <a:p>
            <a:r>
              <a:rPr lang="en-US" sz="2400" dirty="0" smtClean="0">
                <a:solidFill>
                  <a:srgbClr val="FFFF00"/>
                </a:solidFill>
              </a:rPr>
              <a:t>per week until 2 a.m.</a:t>
            </a:r>
          </a:p>
          <a:p>
            <a:endParaRPr lang="en-US" sz="2400" dirty="0">
              <a:solidFill>
                <a:srgbClr val="FFFF00"/>
              </a:solidFill>
            </a:endParaRPr>
          </a:p>
        </p:txBody>
      </p:sp>
    </p:spTree>
  </p:cSld>
  <p:clrMapOvr>
    <a:masterClrMapping/>
  </p:clrMapOvr>
  <p:transition advClick="0" advTm="15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Let the Pouring Begin 7.JPG"/>
          <p:cNvPicPr>
            <a:picLocks noGrp="1" noChangeAspect="1"/>
          </p:cNvPicPr>
          <p:nvPr>
            <p:ph idx="1"/>
          </p:nvPr>
        </p:nvPicPr>
        <p:blipFill>
          <a:blip r:embed="rId2" cstate="print"/>
          <a:stretch>
            <a:fillRect/>
          </a:stretch>
        </p:blipFill>
        <p:spPr>
          <a:xfrm rot="21131496">
            <a:off x="478961" y="1206244"/>
            <a:ext cx="3385520" cy="2539140"/>
          </a:xfrm>
        </p:spPr>
      </p:pic>
      <p:pic>
        <p:nvPicPr>
          <p:cNvPr id="7" name="Picture 6" descr="Second Floor Wall Rotated.jpg"/>
          <p:cNvPicPr>
            <a:picLocks noChangeAspect="1"/>
          </p:cNvPicPr>
          <p:nvPr/>
        </p:nvPicPr>
        <p:blipFill>
          <a:blip r:embed="rId3" cstate="print"/>
          <a:stretch>
            <a:fillRect/>
          </a:stretch>
        </p:blipFill>
        <p:spPr>
          <a:xfrm>
            <a:off x="5105400" y="1143000"/>
            <a:ext cx="3371850" cy="4495800"/>
          </a:xfrm>
          <a:prstGeom prst="rect">
            <a:avLst/>
          </a:prstGeom>
        </p:spPr>
      </p:pic>
      <p:sp>
        <p:nvSpPr>
          <p:cNvPr id="8" name="TextBox 7"/>
          <p:cNvSpPr txBox="1"/>
          <p:nvPr/>
        </p:nvSpPr>
        <p:spPr>
          <a:xfrm>
            <a:off x="990600" y="304800"/>
            <a:ext cx="6958893" cy="461665"/>
          </a:xfrm>
          <a:prstGeom prst="rect">
            <a:avLst/>
          </a:prstGeom>
          <a:noFill/>
        </p:spPr>
        <p:txBody>
          <a:bodyPr wrap="none" rtlCol="0">
            <a:spAutoFit/>
          </a:bodyPr>
          <a:lstStyle/>
          <a:p>
            <a:r>
              <a:rPr lang="en-US" sz="2400" dirty="0" smtClean="0"/>
              <a:t>Second floor &amp; walls go up in subzero temperatures</a:t>
            </a:r>
            <a:endParaRPr lang="en-US" sz="2400" dirty="0"/>
          </a:p>
        </p:txBody>
      </p:sp>
      <p:pic>
        <p:nvPicPr>
          <p:cNvPr id="9" name="Picture 8" descr="installing_blocks.JPG"/>
          <p:cNvPicPr>
            <a:picLocks noChangeAspect="1"/>
          </p:cNvPicPr>
          <p:nvPr/>
        </p:nvPicPr>
        <p:blipFill>
          <a:blip r:embed="rId4" cstate="print"/>
          <a:stretch>
            <a:fillRect/>
          </a:stretch>
        </p:blipFill>
        <p:spPr>
          <a:xfrm>
            <a:off x="914400" y="3581400"/>
            <a:ext cx="3581400" cy="2686050"/>
          </a:xfrm>
          <a:prstGeom prst="rect">
            <a:avLst/>
          </a:prstGeom>
        </p:spPr>
      </p:pic>
      <p:sp>
        <p:nvSpPr>
          <p:cNvPr id="10" name="TextBox 9"/>
          <p:cNvSpPr txBox="1"/>
          <p:nvPr/>
        </p:nvSpPr>
        <p:spPr>
          <a:xfrm>
            <a:off x="5257800" y="5715000"/>
            <a:ext cx="3227294" cy="584775"/>
          </a:xfrm>
          <a:prstGeom prst="rect">
            <a:avLst/>
          </a:prstGeom>
          <a:noFill/>
        </p:spPr>
        <p:txBody>
          <a:bodyPr wrap="none" rtlCol="0">
            <a:spAutoFit/>
          </a:bodyPr>
          <a:lstStyle/>
          <a:p>
            <a:r>
              <a:rPr lang="en-US" sz="1600" dirty="0" smtClean="0"/>
              <a:t>New wall between tutoring offices </a:t>
            </a:r>
          </a:p>
          <a:p>
            <a:r>
              <a:rPr lang="en-US" sz="1600" dirty="0" smtClean="0"/>
              <a:t>and second floor book stacks</a:t>
            </a:r>
            <a:endParaRPr lang="en-US" sz="1600" dirty="0"/>
          </a:p>
        </p:txBody>
      </p:sp>
      <p:sp>
        <p:nvSpPr>
          <p:cNvPr id="11" name="TextBox 10"/>
          <p:cNvSpPr txBox="1"/>
          <p:nvPr/>
        </p:nvSpPr>
        <p:spPr>
          <a:xfrm>
            <a:off x="1295400" y="6248400"/>
            <a:ext cx="3004349" cy="338554"/>
          </a:xfrm>
          <a:prstGeom prst="rect">
            <a:avLst/>
          </a:prstGeom>
          <a:noFill/>
        </p:spPr>
        <p:txBody>
          <a:bodyPr wrap="none" rtlCol="0">
            <a:spAutoFit/>
          </a:bodyPr>
          <a:lstStyle/>
          <a:p>
            <a:r>
              <a:rPr lang="en-US" sz="1600" dirty="0" smtClean="0"/>
              <a:t>Enclosing a greenhouse window</a:t>
            </a:r>
            <a:endParaRPr lang="en-US" sz="1600" dirty="0"/>
          </a:p>
        </p:txBody>
      </p:sp>
      <p:sp>
        <p:nvSpPr>
          <p:cNvPr id="12" name="TextBox 11"/>
          <p:cNvSpPr txBox="1"/>
          <p:nvPr/>
        </p:nvSpPr>
        <p:spPr>
          <a:xfrm rot="21194039">
            <a:off x="3702421" y="905188"/>
            <a:ext cx="1186287" cy="830997"/>
          </a:xfrm>
          <a:prstGeom prst="rect">
            <a:avLst/>
          </a:prstGeom>
          <a:noFill/>
        </p:spPr>
        <p:txBody>
          <a:bodyPr wrap="none" rtlCol="0">
            <a:spAutoFit/>
          </a:bodyPr>
          <a:lstStyle/>
          <a:p>
            <a:r>
              <a:rPr lang="en-US" sz="1600" dirty="0" smtClean="0"/>
              <a:t>Pouring </a:t>
            </a:r>
          </a:p>
          <a:p>
            <a:r>
              <a:rPr lang="en-US" sz="1600" dirty="0" smtClean="0"/>
              <a:t>the second </a:t>
            </a:r>
          </a:p>
          <a:p>
            <a:r>
              <a:rPr lang="en-US" sz="1600" dirty="0" smtClean="0"/>
              <a:t>floor</a:t>
            </a:r>
            <a:endParaRPr lang="en-US" sz="1600" dirty="0"/>
          </a:p>
        </p:txBody>
      </p:sp>
    </p:spTree>
  </p:cSld>
  <p:clrMapOvr>
    <a:masterClrMapping/>
  </p:clrMapOvr>
  <p:transition advClick="0" advTm="15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terior Upstairs Periodical Balcony.jpg"/>
          <p:cNvPicPr>
            <a:picLocks noChangeAspect="1"/>
          </p:cNvPicPr>
          <p:nvPr/>
        </p:nvPicPr>
        <p:blipFill>
          <a:blip r:embed="rId2" cstate="print"/>
          <a:stretch>
            <a:fillRect/>
          </a:stretch>
        </p:blipFill>
        <p:spPr>
          <a:xfrm rot="16740472">
            <a:off x="-20172" y="749205"/>
            <a:ext cx="3361385" cy="2521039"/>
          </a:xfrm>
          <a:prstGeom prst="rect">
            <a:avLst/>
          </a:prstGeom>
        </p:spPr>
      </p:pic>
      <p:pic>
        <p:nvPicPr>
          <p:cNvPr id="7" name="Picture 6" descr="New upstairs west windowsEnhanced.jpg"/>
          <p:cNvPicPr>
            <a:picLocks noChangeAspect="1"/>
          </p:cNvPicPr>
          <p:nvPr/>
        </p:nvPicPr>
        <p:blipFill>
          <a:blip r:embed="rId3" cstate="print"/>
          <a:stretch>
            <a:fillRect/>
          </a:stretch>
        </p:blipFill>
        <p:spPr>
          <a:xfrm rot="21314031">
            <a:off x="2921289" y="1129943"/>
            <a:ext cx="3462146" cy="2596610"/>
          </a:xfrm>
          <a:prstGeom prst="rect">
            <a:avLst/>
          </a:prstGeom>
        </p:spPr>
      </p:pic>
      <p:pic>
        <p:nvPicPr>
          <p:cNvPr id="8" name="Picture 7" descr="New space looking West to west windows.jpg"/>
          <p:cNvPicPr>
            <a:picLocks noChangeAspect="1"/>
          </p:cNvPicPr>
          <p:nvPr/>
        </p:nvPicPr>
        <p:blipFill>
          <a:blip r:embed="rId4" cstate="print"/>
          <a:stretch>
            <a:fillRect/>
          </a:stretch>
        </p:blipFill>
        <p:spPr>
          <a:xfrm>
            <a:off x="4648200" y="3200400"/>
            <a:ext cx="3962400" cy="2971800"/>
          </a:xfrm>
          <a:prstGeom prst="rect">
            <a:avLst/>
          </a:prstGeom>
        </p:spPr>
      </p:pic>
      <p:sp>
        <p:nvSpPr>
          <p:cNvPr id="9" name="TextBox 8"/>
          <p:cNvSpPr txBox="1"/>
          <p:nvPr/>
        </p:nvSpPr>
        <p:spPr>
          <a:xfrm>
            <a:off x="3505200" y="304800"/>
            <a:ext cx="4978728" cy="461665"/>
          </a:xfrm>
          <a:prstGeom prst="rect">
            <a:avLst/>
          </a:prstGeom>
          <a:noFill/>
        </p:spPr>
        <p:txBody>
          <a:bodyPr wrap="square" rtlCol="0">
            <a:spAutoFit/>
          </a:bodyPr>
          <a:lstStyle/>
          <a:p>
            <a:r>
              <a:rPr lang="en-US" sz="2400" dirty="0" smtClean="0"/>
              <a:t>New west end lounge &amp; book stacks</a:t>
            </a:r>
            <a:endParaRPr lang="en-US" sz="2400" dirty="0"/>
          </a:p>
        </p:txBody>
      </p:sp>
      <p:sp>
        <p:nvSpPr>
          <p:cNvPr id="10" name="TextBox 9"/>
          <p:cNvSpPr txBox="1"/>
          <p:nvPr/>
        </p:nvSpPr>
        <p:spPr>
          <a:xfrm rot="532485">
            <a:off x="159203" y="3645438"/>
            <a:ext cx="2829749" cy="307777"/>
          </a:xfrm>
          <a:prstGeom prst="rect">
            <a:avLst/>
          </a:prstGeom>
          <a:noFill/>
        </p:spPr>
        <p:txBody>
          <a:bodyPr wrap="none" rtlCol="0">
            <a:spAutoFit/>
          </a:bodyPr>
          <a:lstStyle/>
          <a:p>
            <a:r>
              <a:rPr lang="en-US" sz="1400" dirty="0" smtClean="0"/>
              <a:t>Original  south wall with windows</a:t>
            </a:r>
            <a:endParaRPr lang="en-US" sz="1400" dirty="0"/>
          </a:p>
        </p:txBody>
      </p:sp>
      <p:pic>
        <p:nvPicPr>
          <p:cNvPr id="5" name="Picture 4" descr="Sept 14 download 004.JPG"/>
          <p:cNvPicPr>
            <a:picLocks noChangeAspect="1"/>
          </p:cNvPicPr>
          <p:nvPr/>
        </p:nvPicPr>
        <p:blipFill>
          <a:blip r:embed="rId5" cstate="print"/>
          <a:stretch>
            <a:fillRect/>
          </a:stretch>
        </p:blipFill>
        <p:spPr>
          <a:xfrm>
            <a:off x="2057400" y="4191000"/>
            <a:ext cx="2946400" cy="2209800"/>
          </a:xfrm>
          <a:prstGeom prst="rect">
            <a:avLst/>
          </a:prstGeom>
        </p:spPr>
      </p:pic>
      <p:sp>
        <p:nvSpPr>
          <p:cNvPr id="11" name="TextBox 10"/>
          <p:cNvSpPr txBox="1"/>
          <p:nvPr/>
        </p:nvSpPr>
        <p:spPr>
          <a:xfrm>
            <a:off x="6324600" y="1295400"/>
            <a:ext cx="2519792" cy="523220"/>
          </a:xfrm>
          <a:prstGeom prst="rect">
            <a:avLst/>
          </a:prstGeom>
          <a:noFill/>
        </p:spPr>
        <p:txBody>
          <a:bodyPr wrap="none" rtlCol="0">
            <a:spAutoFit/>
          </a:bodyPr>
          <a:lstStyle/>
          <a:p>
            <a:r>
              <a:rPr lang="en-US" sz="1400" dirty="0" smtClean="0"/>
              <a:t>Pillars are location of “original</a:t>
            </a:r>
          </a:p>
          <a:p>
            <a:r>
              <a:rPr lang="en-US" sz="1400" dirty="0" smtClean="0"/>
              <a:t> south wall &amp; windows”</a:t>
            </a:r>
            <a:endParaRPr lang="en-US" sz="1400" dirty="0"/>
          </a:p>
        </p:txBody>
      </p:sp>
      <p:sp>
        <p:nvSpPr>
          <p:cNvPr id="12" name="TextBox 11"/>
          <p:cNvSpPr txBox="1"/>
          <p:nvPr/>
        </p:nvSpPr>
        <p:spPr>
          <a:xfrm>
            <a:off x="5486400" y="6172200"/>
            <a:ext cx="2797048" cy="307777"/>
          </a:xfrm>
          <a:prstGeom prst="rect">
            <a:avLst/>
          </a:prstGeom>
          <a:noFill/>
        </p:spPr>
        <p:txBody>
          <a:bodyPr wrap="none" rtlCol="0">
            <a:spAutoFit/>
          </a:bodyPr>
          <a:lstStyle/>
          <a:p>
            <a:r>
              <a:rPr lang="en-US" sz="1400" dirty="0" smtClean="0"/>
              <a:t>Upstairs book stacks looking west</a:t>
            </a:r>
            <a:endParaRPr lang="en-US" sz="1400" dirty="0"/>
          </a:p>
        </p:txBody>
      </p:sp>
      <p:sp>
        <p:nvSpPr>
          <p:cNvPr id="13" name="TextBox 12"/>
          <p:cNvSpPr txBox="1"/>
          <p:nvPr/>
        </p:nvSpPr>
        <p:spPr>
          <a:xfrm>
            <a:off x="228600" y="6096000"/>
            <a:ext cx="1797287" cy="307777"/>
          </a:xfrm>
          <a:prstGeom prst="rect">
            <a:avLst/>
          </a:prstGeom>
          <a:noFill/>
        </p:spPr>
        <p:txBody>
          <a:bodyPr wrap="none" rtlCol="0">
            <a:spAutoFit/>
          </a:bodyPr>
          <a:lstStyle/>
          <a:p>
            <a:r>
              <a:rPr lang="en-US" sz="1400" dirty="0" smtClean="0"/>
              <a:t>West lounge window</a:t>
            </a:r>
            <a:endParaRPr lang="en-US" sz="1400" dirty="0"/>
          </a:p>
        </p:txBody>
      </p:sp>
    </p:spTree>
  </p:cSld>
  <p:clrMapOvr>
    <a:masterClrMapping/>
  </p:clrMapOvr>
  <p:transition advClick="0" advTm="15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nterior Upstairs Top of Front Stairs looking to Elevator along Periodical stacks.jpg"/>
          <p:cNvPicPr>
            <a:picLocks noChangeAspect="1"/>
          </p:cNvPicPr>
          <p:nvPr/>
        </p:nvPicPr>
        <p:blipFill>
          <a:blip r:embed="rId2" cstate="print"/>
          <a:stretch>
            <a:fillRect/>
          </a:stretch>
        </p:blipFill>
        <p:spPr>
          <a:xfrm>
            <a:off x="685800" y="685800"/>
            <a:ext cx="3251200" cy="2438400"/>
          </a:xfrm>
          <a:prstGeom prst="rect">
            <a:avLst/>
          </a:prstGeom>
        </p:spPr>
      </p:pic>
      <p:pic>
        <p:nvPicPr>
          <p:cNvPr id="8" name="Picture 7" descr="Walkway to elevator with classroom on leftEnhanced.jpg"/>
          <p:cNvPicPr>
            <a:picLocks noChangeAspect="1"/>
          </p:cNvPicPr>
          <p:nvPr/>
        </p:nvPicPr>
        <p:blipFill>
          <a:blip r:embed="rId3" cstate="print"/>
          <a:stretch>
            <a:fillRect/>
          </a:stretch>
        </p:blipFill>
        <p:spPr>
          <a:xfrm rot="361727">
            <a:off x="4572000" y="1066800"/>
            <a:ext cx="3657600" cy="2743200"/>
          </a:xfrm>
          <a:prstGeom prst="rect">
            <a:avLst/>
          </a:prstGeom>
        </p:spPr>
      </p:pic>
      <p:sp>
        <p:nvSpPr>
          <p:cNvPr id="9" name="TextBox 8"/>
          <p:cNvSpPr txBox="1"/>
          <p:nvPr/>
        </p:nvSpPr>
        <p:spPr>
          <a:xfrm>
            <a:off x="533400" y="3124200"/>
            <a:ext cx="3744167" cy="307777"/>
          </a:xfrm>
          <a:prstGeom prst="rect">
            <a:avLst/>
          </a:prstGeom>
          <a:noFill/>
        </p:spPr>
        <p:txBody>
          <a:bodyPr wrap="none" rtlCol="0">
            <a:spAutoFit/>
          </a:bodyPr>
          <a:lstStyle/>
          <a:p>
            <a:r>
              <a:rPr lang="en-US" sz="1400" dirty="0" smtClean="0"/>
              <a:t>Book stacks, elevator, and periodicals on right</a:t>
            </a:r>
            <a:endParaRPr lang="en-US" sz="1400" dirty="0"/>
          </a:p>
        </p:txBody>
      </p:sp>
      <p:sp>
        <p:nvSpPr>
          <p:cNvPr id="10" name="TextBox 9"/>
          <p:cNvSpPr txBox="1"/>
          <p:nvPr/>
        </p:nvSpPr>
        <p:spPr>
          <a:xfrm rot="354759">
            <a:off x="4348553" y="3850076"/>
            <a:ext cx="4282326" cy="307777"/>
          </a:xfrm>
          <a:prstGeom prst="rect">
            <a:avLst/>
          </a:prstGeom>
          <a:noFill/>
        </p:spPr>
        <p:txBody>
          <a:bodyPr wrap="none" rtlCol="0">
            <a:spAutoFit/>
          </a:bodyPr>
          <a:lstStyle/>
          <a:p>
            <a:r>
              <a:rPr lang="en-US" sz="1400" dirty="0" smtClean="0"/>
              <a:t>New classroom/lab, elevator, and periodicals on right</a:t>
            </a:r>
            <a:endParaRPr lang="en-US" sz="1400" dirty="0"/>
          </a:p>
        </p:txBody>
      </p:sp>
      <p:pic>
        <p:nvPicPr>
          <p:cNvPr id="11" name="Picture 10" descr="Sept 14 download 011.JPG"/>
          <p:cNvPicPr>
            <a:picLocks noChangeAspect="1"/>
          </p:cNvPicPr>
          <p:nvPr/>
        </p:nvPicPr>
        <p:blipFill>
          <a:blip r:embed="rId4" cstate="print"/>
          <a:stretch>
            <a:fillRect/>
          </a:stretch>
        </p:blipFill>
        <p:spPr>
          <a:xfrm>
            <a:off x="1143000" y="3733800"/>
            <a:ext cx="3048000" cy="2286000"/>
          </a:xfrm>
          <a:prstGeom prst="rect">
            <a:avLst/>
          </a:prstGeom>
        </p:spPr>
      </p:pic>
      <p:sp>
        <p:nvSpPr>
          <p:cNvPr id="12" name="TextBox 11"/>
          <p:cNvSpPr txBox="1"/>
          <p:nvPr/>
        </p:nvSpPr>
        <p:spPr>
          <a:xfrm>
            <a:off x="914400" y="6019800"/>
            <a:ext cx="3668825" cy="307777"/>
          </a:xfrm>
          <a:prstGeom prst="rect">
            <a:avLst/>
          </a:prstGeom>
          <a:noFill/>
        </p:spPr>
        <p:txBody>
          <a:bodyPr wrap="none" rtlCol="0">
            <a:spAutoFit/>
          </a:bodyPr>
          <a:lstStyle/>
          <a:p>
            <a:r>
              <a:rPr lang="en-US" sz="1400" dirty="0" smtClean="0"/>
              <a:t>Wiring the  30-computer classroom/open lab</a:t>
            </a:r>
            <a:endParaRPr lang="en-US" sz="1400" dirty="0"/>
          </a:p>
        </p:txBody>
      </p:sp>
      <p:sp>
        <p:nvSpPr>
          <p:cNvPr id="13" name="TextBox 12"/>
          <p:cNvSpPr txBox="1"/>
          <p:nvPr/>
        </p:nvSpPr>
        <p:spPr>
          <a:xfrm>
            <a:off x="4572000" y="4724400"/>
            <a:ext cx="4311821" cy="1015663"/>
          </a:xfrm>
          <a:prstGeom prst="rect">
            <a:avLst/>
          </a:prstGeom>
          <a:noFill/>
        </p:spPr>
        <p:txBody>
          <a:bodyPr wrap="none" rtlCol="0">
            <a:spAutoFit/>
          </a:bodyPr>
          <a:lstStyle/>
          <a:p>
            <a:r>
              <a:rPr lang="en-US" sz="2000" dirty="0" smtClean="0">
                <a:solidFill>
                  <a:srgbClr val="FFFF00"/>
                </a:solidFill>
              </a:rPr>
              <a:t>The library provides 58 PCs , 6 MACs</a:t>
            </a:r>
          </a:p>
          <a:p>
            <a:r>
              <a:rPr lang="en-US" sz="2000" dirty="0" smtClean="0">
                <a:solidFill>
                  <a:srgbClr val="FFFF00"/>
                </a:solidFill>
              </a:rPr>
              <a:t>&amp; 5 laptops for student use—wireless </a:t>
            </a:r>
          </a:p>
          <a:p>
            <a:r>
              <a:rPr lang="en-US" sz="2000" dirty="0" smtClean="0">
                <a:solidFill>
                  <a:srgbClr val="FFFF00"/>
                </a:solidFill>
              </a:rPr>
              <a:t>access is available.</a:t>
            </a:r>
            <a:endParaRPr lang="en-US" sz="2000" dirty="0">
              <a:solidFill>
                <a:srgbClr val="FFFF00"/>
              </a:solidFill>
            </a:endParaRPr>
          </a:p>
        </p:txBody>
      </p:sp>
      <p:sp>
        <p:nvSpPr>
          <p:cNvPr id="14" name="TextBox 13"/>
          <p:cNvSpPr txBox="1"/>
          <p:nvPr/>
        </p:nvSpPr>
        <p:spPr>
          <a:xfrm>
            <a:off x="4191000" y="381000"/>
            <a:ext cx="3691395" cy="461665"/>
          </a:xfrm>
          <a:prstGeom prst="rect">
            <a:avLst/>
          </a:prstGeom>
          <a:noFill/>
        </p:spPr>
        <p:txBody>
          <a:bodyPr wrap="none" rtlCol="0">
            <a:spAutoFit/>
          </a:bodyPr>
          <a:lstStyle/>
          <a:p>
            <a:r>
              <a:rPr lang="en-US" sz="2400" dirty="0" smtClean="0"/>
              <a:t>New Classroom/Open Lab</a:t>
            </a:r>
            <a:endParaRPr lang="en-US" sz="2400" dirty="0"/>
          </a:p>
        </p:txBody>
      </p:sp>
    </p:spTree>
  </p:cSld>
  <p:clrMapOvr>
    <a:masterClrMapping/>
  </p:clrMapOvr>
  <p:transition advClick="0" advTm="15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pt 14 download 008.JPG"/>
          <p:cNvPicPr>
            <a:picLocks noChangeAspect="1"/>
          </p:cNvPicPr>
          <p:nvPr/>
        </p:nvPicPr>
        <p:blipFill>
          <a:blip r:embed="rId2" cstate="print"/>
          <a:stretch>
            <a:fillRect/>
          </a:stretch>
        </p:blipFill>
        <p:spPr>
          <a:xfrm rot="822748">
            <a:off x="5627124" y="3793689"/>
            <a:ext cx="3149600" cy="2362200"/>
          </a:xfrm>
          <a:prstGeom prst="rect">
            <a:avLst/>
          </a:prstGeom>
        </p:spPr>
      </p:pic>
      <p:pic>
        <p:nvPicPr>
          <p:cNvPr id="8" name="Picture 7" descr="Amphitheater windows 1.jpg"/>
          <p:cNvPicPr>
            <a:picLocks noChangeAspect="1"/>
          </p:cNvPicPr>
          <p:nvPr/>
        </p:nvPicPr>
        <p:blipFill>
          <a:blip r:embed="rId3" cstate="print"/>
          <a:stretch>
            <a:fillRect/>
          </a:stretch>
        </p:blipFill>
        <p:spPr>
          <a:xfrm>
            <a:off x="4038600" y="1981200"/>
            <a:ext cx="3048000" cy="2286000"/>
          </a:xfrm>
          <a:prstGeom prst="rect">
            <a:avLst/>
          </a:prstGeom>
        </p:spPr>
      </p:pic>
      <p:pic>
        <p:nvPicPr>
          <p:cNvPr id="4" name="Picture 3" descr="Interior Amphitheater upper windows from top of stairs.jpg"/>
          <p:cNvPicPr>
            <a:picLocks noChangeAspect="1"/>
          </p:cNvPicPr>
          <p:nvPr/>
        </p:nvPicPr>
        <p:blipFill>
          <a:blip r:embed="rId4" cstate="print"/>
          <a:stretch>
            <a:fillRect/>
          </a:stretch>
        </p:blipFill>
        <p:spPr>
          <a:xfrm rot="21016578">
            <a:off x="336391" y="411453"/>
            <a:ext cx="3276600" cy="2457450"/>
          </a:xfrm>
          <a:prstGeom prst="rect">
            <a:avLst/>
          </a:prstGeom>
        </p:spPr>
      </p:pic>
      <p:sp>
        <p:nvSpPr>
          <p:cNvPr id="6" name="TextBox 5"/>
          <p:cNvSpPr txBox="1"/>
          <p:nvPr/>
        </p:nvSpPr>
        <p:spPr>
          <a:xfrm>
            <a:off x="3733800" y="533400"/>
            <a:ext cx="17332117" cy="1200329"/>
          </a:xfrm>
          <a:prstGeom prst="rect">
            <a:avLst/>
          </a:prstGeom>
          <a:noFill/>
        </p:spPr>
        <p:txBody>
          <a:bodyPr wrap="square" rtlCol="0">
            <a:spAutoFit/>
          </a:bodyPr>
          <a:lstStyle/>
          <a:p>
            <a:r>
              <a:rPr lang="en-US" dirty="0" smtClean="0">
                <a:solidFill>
                  <a:srgbClr val="FFFF00"/>
                </a:solidFill>
              </a:rPr>
              <a:t>“Wow! Since last week, we have been able to see the</a:t>
            </a:r>
          </a:p>
          <a:p>
            <a:r>
              <a:rPr lang="en-US" dirty="0" smtClean="0">
                <a:solidFill>
                  <a:srgbClr val="FFFF00"/>
                </a:solidFill>
              </a:rPr>
              <a:t> outside world, including the weather, from our </a:t>
            </a:r>
          </a:p>
          <a:p>
            <a:r>
              <a:rPr lang="en-US" dirty="0" smtClean="0">
                <a:solidFill>
                  <a:srgbClr val="FFFF00"/>
                </a:solidFill>
              </a:rPr>
              <a:t>circulation desk. This is something that has </a:t>
            </a:r>
            <a:r>
              <a:rPr lang="en-US" b="1" dirty="0" smtClean="0">
                <a:solidFill>
                  <a:srgbClr val="FFFF00"/>
                </a:solidFill>
              </a:rPr>
              <a:t>never</a:t>
            </a:r>
            <a:r>
              <a:rPr lang="en-US" dirty="0" smtClean="0">
                <a:solidFill>
                  <a:srgbClr val="FFFF00"/>
                </a:solidFill>
              </a:rPr>
              <a:t> </a:t>
            </a:r>
          </a:p>
          <a:p>
            <a:r>
              <a:rPr lang="en-US" dirty="0" smtClean="0">
                <a:solidFill>
                  <a:srgbClr val="FFFF00"/>
                </a:solidFill>
              </a:rPr>
              <a:t>happened in this library.” </a:t>
            </a:r>
            <a:r>
              <a:rPr lang="en-US" sz="1200" i="1" dirty="0" smtClean="0"/>
              <a:t>~ Susan Richards, Library Director</a:t>
            </a:r>
            <a:endParaRPr lang="en-US" sz="1200" i="1" dirty="0"/>
          </a:p>
        </p:txBody>
      </p:sp>
      <p:pic>
        <p:nvPicPr>
          <p:cNvPr id="7" name="Picture 6" descr="New Amphitheater windows 2.jpg"/>
          <p:cNvPicPr>
            <a:picLocks noChangeAspect="1"/>
          </p:cNvPicPr>
          <p:nvPr/>
        </p:nvPicPr>
        <p:blipFill>
          <a:blip r:embed="rId5" cstate="print"/>
          <a:stretch>
            <a:fillRect/>
          </a:stretch>
        </p:blipFill>
        <p:spPr>
          <a:xfrm>
            <a:off x="533400" y="2971800"/>
            <a:ext cx="4038600" cy="3028950"/>
          </a:xfrm>
          <a:prstGeom prst="rect">
            <a:avLst/>
          </a:prstGeom>
        </p:spPr>
      </p:pic>
      <p:sp>
        <p:nvSpPr>
          <p:cNvPr id="9" name="TextBox 8"/>
          <p:cNvSpPr txBox="1"/>
          <p:nvPr/>
        </p:nvSpPr>
        <p:spPr>
          <a:xfrm>
            <a:off x="1295400" y="6096000"/>
            <a:ext cx="4192943" cy="461665"/>
          </a:xfrm>
          <a:prstGeom prst="rect">
            <a:avLst/>
          </a:prstGeom>
          <a:noFill/>
        </p:spPr>
        <p:txBody>
          <a:bodyPr wrap="none" rtlCol="0">
            <a:spAutoFit/>
          </a:bodyPr>
          <a:lstStyle/>
          <a:p>
            <a:r>
              <a:rPr lang="en-US" sz="2400" dirty="0" smtClean="0"/>
              <a:t>The Amphitheater—A facelift!</a:t>
            </a:r>
            <a:endParaRPr lang="en-US" sz="2400" dirty="0"/>
          </a:p>
        </p:txBody>
      </p:sp>
    </p:spTree>
  </p:cSld>
  <p:clrMapOvr>
    <a:masterClrMapping/>
  </p:clrMapOvr>
  <p:transition advClick="0" advTm="15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ept 14 download 003Welcome to library.jpg"/>
          <p:cNvPicPr>
            <a:picLocks noChangeAspect="1"/>
          </p:cNvPicPr>
          <p:nvPr/>
        </p:nvPicPr>
        <p:blipFill>
          <a:blip r:embed="rId2" cstate="print"/>
          <a:stretch>
            <a:fillRect/>
          </a:stretch>
        </p:blipFill>
        <p:spPr>
          <a:xfrm>
            <a:off x="4114800" y="914400"/>
            <a:ext cx="4038600" cy="3028950"/>
          </a:xfrm>
          <a:prstGeom prst="rect">
            <a:avLst/>
          </a:prstGeom>
        </p:spPr>
      </p:pic>
      <p:pic>
        <p:nvPicPr>
          <p:cNvPr id="8" name="Picture 7" descr="100_0882.JPG"/>
          <p:cNvPicPr>
            <a:picLocks noChangeAspect="1"/>
          </p:cNvPicPr>
          <p:nvPr/>
        </p:nvPicPr>
        <p:blipFill>
          <a:blip r:embed="rId3" cstate="print"/>
          <a:stretch>
            <a:fillRect/>
          </a:stretch>
        </p:blipFill>
        <p:spPr>
          <a:xfrm rot="17512902">
            <a:off x="469738" y="2877275"/>
            <a:ext cx="2584957" cy="1938718"/>
          </a:xfrm>
          <a:prstGeom prst="rect">
            <a:avLst/>
          </a:prstGeom>
        </p:spPr>
      </p:pic>
      <p:pic>
        <p:nvPicPr>
          <p:cNvPr id="10" name="Picture 9" descr="Interior_Workroom500X375.jpg"/>
          <p:cNvPicPr>
            <a:picLocks noChangeAspect="1"/>
          </p:cNvPicPr>
          <p:nvPr/>
        </p:nvPicPr>
        <p:blipFill>
          <a:blip r:embed="rId4" cstate="print"/>
          <a:stretch>
            <a:fillRect/>
          </a:stretch>
        </p:blipFill>
        <p:spPr>
          <a:xfrm>
            <a:off x="5791200" y="3429000"/>
            <a:ext cx="2946398" cy="2209800"/>
          </a:xfrm>
          <a:prstGeom prst="rect">
            <a:avLst/>
          </a:prstGeom>
        </p:spPr>
      </p:pic>
      <p:sp>
        <p:nvSpPr>
          <p:cNvPr id="11" name="TextBox 10"/>
          <p:cNvSpPr txBox="1"/>
          <p:nvPr/>
        </p:nvSpPr>
        <p:spPr>
          <a:xfrm>
            <a:off x="457200" y="304800"/>
            <a:ext cx="4708405" cy="523220"/>
          </a:xfrm>
          <a:prstGeom prst="rect">
            <a:avLst/>
          </a:prstGeom>
          <a:noFill/>
        </p:spPr>
        <p:txBody>
          <a:bodyPr wrap="none" rtlCol="0">
            <a:spAutoFit/>
          </a:bodyPr>
          <a:lstStyle/>
          <a:p>
            <a:r>
              <a:rPr lang="en-US" sz="2800" dirty="0" smtClean="0"/>
              <a:t>Other memorable moments~</a:t>
            </a:r>
            <a:endParaRPr lang="en-US" sz="2800" dirty="0"/>
          </a:p>
        </p:txBody>
      </p:sp>
      <p:sp>
        <p:nvSpPr>
          <p:cNvPr id="12" name="TextBox 11"/>
          <p:cNvSpPr txBox="1"/>
          <p:nvPr/>
        </p:nvSpPr>
        <p:spPr>
          <a:xfrm>
            <a:off x="533400" y="1066800"/>
            <a:ext cx="3327386" cy="1015663"/>
          </a:xfrm>
          <a:prstGeom prst="rect">
            <a:avLst/>
          </a:prstGeom>
          <a:noFill/>
        </p:spPr>
        <p:txBody>
          <a:bodyPr wrap="none" rtlCol="0">
            <a:spAutoFit/>
          </a:bodyPr>
          <a:lstStyle/>
          <a:p>
            <a:r>
              <a:rPr lang="en-US" sz="2000" dirty="0" smtClean="0">
                <a:solidFill>
                  <a:srgbClr val="FFFF00"/>
                </a:solidFill>
              </a:rPr>
              <a:t>“Welcome to the library, </a:t>
            </a:r>
          </a:p>
          <a:p>
            <a:r>
              <a:rPr lang="en-US" sz="2000" dirty="0" smtClean="0">
                <a:solidFill>
                  <a:srgbClr val="FFFF00"/>
                </a:solidFill>
              </a:rPr>
              <a:t>don’t mind the legs hanging </a:t>
            </a:r>
          </a:p>
          <a:p>
            <a:r>
              <a:rPr lang="en-US" sz="2000" dirty="0" smtClean="0">
                <a:solidFill>
                  <a:srgbClr val="FFFF00"/>
                </a:solidFill>
              </a:rPr>
              <a:t>out of the ceiling!”</a:t>
            </a:r>
            <a:endParaRPr lang="en-US" sz="2000" dirty="0">
              <a:solidFill>
                <a:srgbClr val="FFFF00"/>
              </a:solidFill>
            </a:endParaRPr>
          </a:p>
        </p:txBody>
      </p:sp>
      <p:sp>
        <p:nvSpPr>
          <p:cNvPr id="9" name="TextBox 8"/>
          <p:cNvSpPr txBox="1"/>
          <p:nvPr/>
        </p:nvSpPr>
        <p:spPr>
          <a:xfrm>
            <a:off x="2895600" y="3962400"/>
            <a:ext cx="2929713" cy="523220"/>
          </a:xfrm>
          <a:prstGeom prst="rect">
            <a:avLst/>
          </a:prstGeom>
          <a:noFill/>
        </p:spPr>
        <p:txBody>
          <a:bodyPr wrap="none" rtlCol="0">
            <a:spAutoFit/>
          </a:bodyPr>
          <a:lstStyle/>
          <a:p>
            <a:r>
              <a:rPr lang="en-US" sz="1400" dirty="0" smtClean="0"/>
              <a:t>Structured Chaos—thankfully this </a:t>
            </a:r>
          </a:p>
          <a:p>
            <a:r>
              <a:rPr lang="en-US" sz="1400" dirty="0" smtClean="0"/>
              <a:t>was not during summer session.</a:t>
            </a:r>
            <a:endParaRPr lang="en-US" sz="1400" dirty="0"/>
          </a:p>
        </p:txBody>
      </p:sp>
      <p:sp>
        <p:nvSpPr>
          <p:cNvPr id="13" name="TextBox 12"/>
          <p:cNvSpPr txBox="1"/>
          <p:nvPr/>
        </p:nvSpPr>
        <p:spPr>
          <a:xfrm>
            <a:off x="5943600" y="5638800"/>
            <a:ext cx="2691186" cy="307777"/>
          </a:xfrm>
          <a:prstGeom prst="rect">
            <a:avLst/>
          </a:prstGeom>
          <a:noFill/>
        </p:spPr>
        <p:txBody>
          <a:bodyPr wrap="none" rtlCol="0">
            <a:spAutoFit/>
          </a:bodyPr>
          <a:lstStyle/>
          <a:p>
            <a:r>
              <a:rPr lang="en-US" sz="1400" dirty="0" smtClean="0"/>
              <a:t>Original &amp; future staff work area</a:t>
            </a:r>
            <a:endParaRPr lang="en-US" sz="1400" dirty="0"/>
          </a:p>
        </p:txBody>
      </p:sp>
      <p:sp>
        <p:nvSpPr>
          <p:cNvPr id="14" name="TextBox 13"/>
          <p:cNvSpPr txBox="1"/>
          <p:nvPr/>
        </p:nvSpPr>
        <p:spPr>
          <a:xfrm rot="1266040">
            <a:off x="262191" y="5032178"/>
            <a:ext cx="1807290" cy="523220"/>
          </a:xfrm>
          <a:prstGeom prst="rect">
            <a:avLst/>
          </a:prstGeom>
          <a:noFill/>
        </p:spPr>
        <p:txBody>
          <a:bodyPr wrap="none" rtlCol="0">
            <a:spAutoFit/>
          </a:bodyPr>
          <a:lstStyle/>
          <a:p>
            <a:r>
              <a:rPr lang="en-US" sz="1400" dirty="0" smtClean="0"/>
              <a:t>Upstairs lounge over </a:t>
            </a:r>
          </a:p>
          <a:p>
            <a:r>
              <a:rPr lang="en-US" sz="1400" dirty="0" smtClean="0"/>
              <a:t>Late Night Study</a:t>
            </a:r>
            <a:endParaRPr lang="en-US" sz="1400" dirty="0"/>
          </a:p>
        </p:txBody>
      </p:sp>
      <p:pic>
        <p:nvPicPr>
          <p:cNvPr id="15" name="Picture 14" descr="Billthanksgiving.jpg"/>
          <p:cNvPicPr>
            <a:picLocks noChangeAspect="1"/>
          </p:cNvPicPr>
          <p:nvPr/>
        </p:nvPicPr>
        <p:blipFill>
          <a:blip r:embed="rId5" cstate="print"/>
          <a:stretch>
            <a:fillRect/>
          </a:stretch>
        </p:blipFill>
        <p:spPr>
          <a:xfrm>
            <a:off x="2362200" y="4572000"/>
            <a:ext cx="1984131" cy="1636328"/>
          </a:xfrm>
          <a:prstGeom prst="rect">
            <a:avLst/>
          </a:prstGeom>
        </p:spPr>
      </p:pic>
      <p:sp>
        <p:nvSpPr>
          <p:cNvPr id="16" name="TextBox 15"/>
          <p:cNvSpPr txBox="1"/>
          <p:nvPr/>
        </p:nvSpPr>
        <p:spPr>
          <a:xfrm>
            <a:off x="2286000" y="6172200"/>
            <a:ext cx="3776996" cy="523220"/>
          </a:xfrm>
          <a:prstGeom prst="rect">
            <a:avLst/>
          </a:prstGeom>
          <a:noFill/>
        </p:spPr>
        <p:txBody>
          <a:bodyPr wrap="none" rtlCol="0">
            <a:spAutoFit/>
          </a:bodyPr>
          <a:lstStyle/>
          <a:p>
            <a:r>
              <a:rPr lang="en-US" sz="1400" dirty="0" smtClean="0"/>
              <a:t>Bill the buffalo found a more regal &amp; dignified </a:t>
            </a:r>
          </a:p>
          <a:p>
            <a:r>
              <a:rPr lang="en-US" sz="1400" dirty="0" smtClean="0"/>
              <a:t>existence in the Science &amp; Math building</a:t>
            </a:r>
            <a:endParaRPr lang="en-US" sz="1400" dirty="0"/>
          </a:p>
        </p:txBody>
      </p:sp>
    </p:spTree>
  </p:cSld>
  <p:clrMapOvr>
    <a:masterClrMapping/>
  </p:clrMapOvr>
  <p:transition advClick="0" advTm="15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81400" y="1524000"/>
            <a:ext cx="5105400" cy="4572000"/>
          </a:xfrm>
        </p:spPr>
        <p:txBody>
          <a:bodyPr>
            <a:normAutofit/>
          </a:bodyPr>
          <a:lstStyle/>
          <a:p>
            <a:r>
              <a:rPr lang="en-US" sz="2400" dirty="0" smtClean="0"/>
              <a:t>In 1947, about a year after Northwest College offers classes at Powell High School, John Taggart Hinckley, professor of Political Science forms the first library collection, about 15 books. By 1949 the collection numbers 100 and Professor Hinckley speaks with Powell Public Library about shelf space.</a:t>
            </a:r>
            <a:endParaRPr lang="en-US" sz="2400" dirty="0"/>
          </a:p>
        </p:txBody>
      </p:sp>
      <p:sp>
        <p:nvSpPr>
          <p:cNvPr id="3" name="Title 2"/>
          <p:cNvSpPr>
            <a:spLocks noGrp="1"/>
          </p:cNvSpPr>
          <p:nvPr>
            <p:ph type="title"/>
          </p:nvPr>
        </p:nvSpPr>
        <p:spPr/>
        <p:txBody>
          <a:bodyPr/>
          <a:lstStyle/>
          <a:p>
            <a:r>
              <a:rPr lang="en-US" dirty="0" smtClean="0"/>
              <a:t>John Taggart Hinckley</a:t>
            </a:r>
            <a:endParaRPr lang="en-US" dirty="0"/>
          </a:p>
        </p:txBody>
      </p:sp>
      <p:pic>
        <p:nvPicPr>
          <p:cNvPr id="4" name="Picture 3" descr="hinckley.jpg"/>
          <p:cNvPicPr>
            <a:picLocks noChangeAspect="1"/>
          </p:cNvPicPr>
          <p:nvPr/>
        </p:nvPicPr>
        <p:blipFill>
          <a:blip r:embed="rId2" cstate="print">
            <a:lum contrast="40000"/>
          </a:blip>
          <a:stretch>
            <a:fillRect/>
          </a:stretch>
        </p:blipFill>
        <p:spPr>
          <a:xfrm>
            <a:off x="381000" y="1524000"/>
            <a:ext cx="3063037" cy="4191000"/>
          </a:xfrm>
          <a:prstGeom prst="rect">
            <a:avLst/>
          </a:prstGeom>
        </p:spPr>
      </p:pic>
      <p:sp>
        <p:nvSpPr>
          <p:cNvPr id="5" name="TextBox 4"/>
          <p:cNvSpPr txBox="1"/>
          <p:nvPr/>
        </p:nvSpPr>
        <p:spPr>
          <a:xfrm>
            <a:off x="685800" y="5943600"/>
            <a:ext cx="2012089" cy="307777"/>
          </a:xfrm>
          <a:prstGeom prst="rect">
            <a:avLst/>
          </a:prstGeom>
          <a:noFill/>
        </p:spPr>
        <p:txBody>
          <a:bodyPr wrap="none" rtlCol="0">
            <a:spAutoFit/>
          </a:bodyPr>
          <a:lstStyle/>
          <a:p>
            <a:r>
              <a:rPr lang="en-US" sz="1400" i="1" dirty="0" smtClean="0"/>
              <a:t>Source: Hinckley Family</a:t>
            </a:r>
            <a:endParaRPr lang="en-US" sz="1400" i="1" dirty="0"/>
          </a:p>
        </p:txBody>
      </p:sp>
    </p:spTree>
  </p:cSld>
  <p:clrMapOvr>
    <a:masterClrMapping/>
  </p:clrMapOvr>
  <p:transition advClick="0" advTm="15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00_0889.JPG"/>
          <p:cNvPicPr>
            <a:picLocks noChangeAspect="1"/>
          </p:cNvPicPr>
          <p:nvPr/>
        </p:nvPicPr>
        <p:blipFill>
          <a:blip r:embed="rId2" cstate="print"/>
          <a:stretch>
            <a:fillRect/>
          </a:stretch>
        </p:blipFill>
        <p:spPr>
          <a:xfrm>
            <a:off x="3962400" y="2667000"/>
            <a:ext cx="4572000" cy="3429000"/>
          </a:xfrm>
          <a:prstGeom prst="rect">
            <a:avLst/>
          </a:prstGeom>
        </p:spPr>
      </p:pic>
      <p:sp>
        <p:nvSpPr>
          <p:cNvPr id="6" name="TextBox 5"/>
          <p:cNvSpPr txBox="1"/>
          <p:nvPr/>
        </p:nvSpPr>
        <p:spPr>
          <a:xfrm>
            <a:off x="4724400" y="6172200"/>
            <a:ext cx="3336491" cy="369332"/>
          </a:xfrm>
          <a:prstGeom prst="rect">
            <a:avLst/>
          </a:prstGeom>
          <a:noFill/>
        </p:spPr>
        <p:txBody>
          <a:bodyPr wrap="none" rtlCol="0">
            <a:spAutoFit/>
          </a:bodyPr>
          <a:lstStyle/>
          <a:p>
            <a:r>
              <a:rPr lang="en-US" b="1" dirty="0" smtClean="0">
                <a:solidFill>
                  <a:srgbClr val="FFFF00"/>
                </a:solidFill>
              </a:rPr>
              <a:t>This was NOT in my contract!</a:t>
            </a:r>
            <a:endParaRPr lang="en-US" b="1" dirty="0">
              <a:solidFill>
                <a:srgbClr val="FFFF00"/>
              </a:solidFill>
            </a:endParaRPr>
          </a:p>
        </p:txBody>
      </p:sp>
      <p:pic>
        <p:nvPicPr>
          <p:cNvPr id="7" name="Picture 6" descr="100_0891.JPG"/>
          <p:cNvPicPr>
            <a:picLocks noChangeAspect="1"/>
          </p:cNvPicPr>
          <p:nvPr/>
        </p:nvPicPr>
        <p:blipFill>
          <a:blip r:embed="rId3" cstate="print"/>
          <a:stretch>
            <a:fillRect/>
          </a:stretch>
        </p:blipFill>
        <p:spPr>
          <a:xfrm>
            <a:off x="457200" y="381000"/>
            <a:ext cx="2819400" cy="2114550"/>
          </a:xfrm>
          <a:prstGeom prst="rect">
            <a:avLst/>
          </a:prstGeom>
        </p:spPr>
      </p:pic>
      <p:sp>
        <p:nvSpPr>
          <p:cNvPr id="8" name="TextBox 7"/>
          <p:cNvSpPr txBox="1"/>
          <p:nvPr/>
        </p:nvSpPr>
        <p:spPr>
          <a:xfrm>
            <a:off x="457200" y="2514600"/>
            <a:ext cx="2760628" cy="307777"/>
          </a:xfrm>
          <a:prstGeom prst="rect">
            <a:avLst/>
          </a:prstGeom>
          <a:noFill/>
        </p:spPr>
        <p:txBody>
          <a:bodyPr wrap="none" rtlCol="0">
            <a:spAutoFit/>
          </a:bodyPr>
          <a:lstStyle/>
          <a:p>
            <a:r>
              <a:rPr lang="en-US" sz="1400" dirty="0" smtClean="0"/>
              <a:t>Future Tutoring/Writing Services</a:t>
            </a:r>
            <a:endParaRPr lang="en-US" sz="1400" dirty="0"/>
          </a:p>
        </p:txBody>
      </p:sp>
      <p:pic>
        <p:nvPicPr>
          <p:cNvPr id="9" name="Picture 8" descr="Removing Exterior Brick 3Enhanced.jpg"/>
          <p:cNvPicPr>
            <a:picLocks noChangeAspect="1"/>
          </p:cNvPicPr>
          <p:nvPr/>
        </p:nvPicPr>
        <p:blipFill>
          <a:blip r:embed="rId4" cstate="print"/>
          <a:stretch>
            <a:fillRect/>
          </a:stretch>
        </p:blipFill>
        <p:spPr>
          <a:xfrm rot="20816394">
            <a:off x="359349" y="3093315"/>
            <a:ext cx="4035684" cy="2293572"/>
          </a:xfrm>
          <a:prstGeom prst="rect">
            <a:avLst/>
          </a:prstGeom>
        </p:spPr>
      </p:pic>
      <p:pic>
        <p:nvPicPr>
          <p:cNvPr id="10" name="Picture 9" descr="Backlit tent.JPG"/>
          <p:cNvPicPr>
            <a:picLocks noChangeAspect="1"/>
          </p:cNvPicPr>
          <p:nvPr/>
        </p:nvPicPr>
        <p:blipFill>
          <a:blip r:embed="rId5" cstate="print"/>
          <a:stretch>
            <a:fillRect/>
          </a:stretch>
        </p:blipFill>
        <p:spPr>
          <a:xfrm rot="354719">
            <a:off x="5291224" y="684294"/>
            <a:ext cx="3048000" cy="2286000"/>
          </a:xfrm>
          <a:prstGeom prst="rect">
            <a:avLst/>
          </a:prstGeom>
        </p:spPr>
      </p:pic>
      <p:sp>
        <p:nvSpPr>
          <p:cNvPr id="11" name="TextBox 10"/>
          <p:cNvSpPr txBox="1"/>
          <p:nvPr/>
        </p:nvSpPr>
        <p:spPr>
          <a:xfrm rot="20833479">
            <a:off x="1143000" y="5410200"/>
            <a:ext cx="2533835" cy="523220"/>
          </a:xfrm>
          <a:prstGeom prst="rect">
            <a:avLst/>
          </a:prstGeom>
          <a:noFill/>
        </p:spPr>
        <p:txBody>
          <a:bodyPr wrap="none" rtlCol="0">
            <a:spAutoFit/>
          </a:bodyPr>
          <a:lstStyle/>
          <a:p>
            <a:r>
              <a:rPr lang="en-US" sz="1400" dirty="0" smtClean="0"/>
              <a:t>Removing brick from facing—</a:t>
            </a:r>
          </a:p>
          <a:p>
            <a:r>
              <a:rPr lang="en-US" sz="1400" dirty="0" smtClean="0"/>
              <a:t>decibel levels are off the chart!</a:t>
            </a:r>
            <a:endParaRPr lang="en-US" sz="1400" dirty="0"/>
          </a:p>
        </p:txBody>
      </p:sp>
      <p:sp>
        <p:nvSpPr>
          <p:cNvPr id="12" name="TextBox 11"/>
          <p:cNvSpPr txBox="1"/>
          <p:nvPr/>
        </p:nvSpPr>
        <p:spPr>
          <a:xfrm rot="345545">
            <a:off x="3548214" y="627553"/>
            <a:ext cx="1924566" cy="954107"/>
          </a:xfrm>
          <a:prstGeom prst="rect">
            <a:avLst/>
          </a:prstGeom>
          <a:noFill/>
        </p:spPr>
        <p:txBody>
          <a:bodyPr wrap="none" rtlCol="0">
            <a:spAutoFit/>
          </a:bodyPr>
          <a:lstStyle/>
          <a:p>
            <a:r>
              <a:rPr lang="en-US" sz="1400" dirty="0" smtClean="0"/>
              <a:t>New Late Night Study </a:t>
            </a:r>
          </a:p>
          <a:p>
            <a:r>
              <a:rPr lang="en-US" sz="1400" dirty="0" smtClean="0"/>
              <a:t>wall—balmy in the </a:t>
            </a:r>
          </a:p>
          <a:p>
            <a:r>
              <a:rPr lang="en-US" sz="1400" dirty="0" smtClean="0"/>
              <a:t>tent during sub-zero </a:t>
            </a:r>
          </a:p>
          <a:p>
            <a:r>
              <a:rPr lang="en-US" sz="1400" dirty="0" smtClean="0"/>
              <a:t>temperatures</a:t>
            </a:r>
            <a:endParaRPr lang="en-US" sz="1400" dirty="0"/>
          </a:p>
        </p:txBody>
      </p:sp>
    </p:spTree>
  </p:cSld>
  <p:clrMapOvr>
    <a:masterClrMapping/>
  </p:clrMapOvr>
  <p:transition advClick="0" advTm="15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5181600" cy="2057400"/>
          </a:xfrm>
        </p:spPr>
        <p:txBody>
          <a:bodyPr>
            <a:normAutofit fontScale="92500" lnSpcReduction="20000"/>
          </a:bodyPr>
          <a:lstStyle/>
          <a:p>
            <a:r>
              <a:rPr lang="en-US" sz="2000" dirty="0" smtClean="0"/>
              <a:t>We wish to thank the NWC Administration,  Physical Plant &amp; Computer Services, Wyoming taxpayers, </a:t>
            </a:r>
            <a:r>
              <a:rPr lang="en-US" sz="2000" dirty="0" err="1" smtClean="0"/>
              <a:t>Groathouse</a:t>
            </a:r>
            <a:r>
              <a:rPr lang="en-US" sz="2000" dirty="0" smtClean="0"/>
              <a:t> Construction, and the many Wyoming sub-contractors and workers who spent the past  10 months with us.  The inconvenience and sometimes frustrating moments have been worth it. We now have a </a:t>
            </a:r>
            <a:r>
              <a:rPr lang="en-US" sz="2000" b="1" dirty="0" smtClean="0"/>
              <a:t>Great</a:t>
            </a:r>
            <a:r>
              <a:rPr lang="en-US" sz="2000" dirty="0" smtClean="0"/>
              <a:t> library!</a:t>
            </a:r>
            <a:endParaRPr lang="en-US" sz="2000" dirty="0"/>
          </a:p>
        </p:txBody>
      </p:sp>
      <p:sp>
        <p:nvSpPr>
          <p:cNvPr id="3" name="Title 2"/>
          <p:cNvSpPr>
            <a:spLocks noGrp="1"/>
          </p:cNvSpPr>
          <p:nvPr>
            <p:ph type="title"/>
          </p:nvPr>
        </p:nvSpPr>
        <p:spPr>
          <a:xfrm>
            <a:off x="457200" y="0"/>
            <a:ext cx="8229600" cy="914400"/>
          </a:xfrm>
        </p:spPr>
        <p:txBody>
          <a:bodyPr>
            <a:normAutofit/>
          </a:bodyPr>
          <a:lstStyle/>
          <a:p>
            <a:r>
              <a:rPr lang="en-US" dirty="0" smtClean="0"/>
              <a:t>Thank you for sharing our history!</a:t>
            </a:r>
            <a:endParaRPr lang="en-US" dirty="0"/>
          </a:p>
        </p:txBody>
      </p:sp>
      <p:sp>
        <p:nvSpPr>
          <p:cNvPr id="4" name="TextBox 3"/>
          <p:cNvSpPr txBox="1"/>
          <p:nvPr/>
        </p:nvSpPr>
        <p:spPr>
          <a:xfrm>
            <a:off x="914400" y="5934670"/>
            <a:ext cx="6470041" cy="923330"/>
          </a:xfrm>
          <a:prstGeom prst="rect">
            <a:avLst/>
          </a:prstGeom>
          <a:noFill/>
        </p:spPr>
        <p:txBody>
          <a:bodyPr wrap="square" rtlCol="0">
            <a:spAutoFit/>
          </a:bodyPr>
          <a:lstStyle/>
          <a:p>
            <a:r>
              <a:rPr lang="en-US" b="1" i="1" dirty="0" smtClean="0">
                <a:solidFill>
                  <a:srgbClr val="FFFF00"/>
                </a:solidFill>
              </a:rPr>
              <a:t>“A library is not a luxury but one of the necessities of life.”</a:t>
            </a:r>
            <a:endParaRPr lang="en-US" i="1" dirty="0" smtClean="0">
              <a:solidFill>
                <a:srgbClr val="FFFF00"/>
              </a:solidFill>
            </a:endParaRPr>
          </a:p>
          <a:p>
            <a:r>
              <a:rPr lang="en-US" b="1" i="1" dirty="0" smtClean="0">
                <a:solidFill>
                  <a:srgbClr val="FFFF00"/>
                </a:solidFill>
              </a:rPr>
              <a:t> 					</a:t>
            </a:r>
            <a:r>
              <a:rPr lang="en-US" sz="1400" i="1" dirty="0" smtClean="0"/>
              <a:t>~Henry Ward Beecher</a:t>
            </a:r>
            <a:endParaRPr lang="en-US" sz="1400" dirty="0" smtClean="0"/>
          </a:p>
          <a:p>
            <a:endParaRPr lang="en-US" dirty="0"/>
          </a:p>
        </p:txBody>
      </p:sp>
      <p:pic>
        <p:nvPicPr>
          <p:cNvPr id="5" name="Picture 4" descr="Student with book in lib.jpg"/>
          <p:cNvPicPr>
            <a:picLocks noChangeAspect="1"/>
          </p:cNvPicPr>
          <p:nvPr/>
        </p:nvPicPr>
        <p:blipFill>
          <a:blip r:embed="rId2" cstate="print"/>
          <a:stretch>
            <a:fillRect/>
          </a:stretch>
        </p:blipFill>
        <p:spPr>
          <a:xfrm>
            <a:off x="990600" y="3124200"/>
            <a:ext cx="1676400" cy="2514600"/>
          </a:xfrm>
          <a:prstGeom prst="rect">
            <a:avLst/>
          </a:prstGeom>
        </p:spPr>
      </p:pic>
      <p:pic>
        <p:nvPicPr>
          <p:cNvPr id="6" name="Picture 5" descr="Exterior Library from Fagerberg Vertical.jpg"/>
          <p:cNvPicPr>
            <a:picLocks noChangeAspect="1"/>
          </p:cNvPicPr>
          <p:nvPr/>
        </p:nvPicPr>
        <p:blipFill>
          <a:blip r:embed="rId3" cstate="print"/>
          <a:stretch>
            <a:fillRect/>
          </a:stretch>
        </p:blipFill>
        <p:spPr>
          <a:xfrm>
            <a:off x="6096000" y="1295400"/>
            <a:ext cx="2286000" cy="3429000"/>
          </a:xfrm>
          <a:prstGeom prst="rect">
            <a:avLst/>
          </a:prstGeom>
        </p:spPr>
      </p:pic>
      <p:pic>
        <p:nvPicPr>
          <p:cNvPr id="7" name="Picture 6" descr="Exterior New Library from DSC.jpg"/>
          <p:cNvPicPr>
            <a:picLocks noChangeAspect="1"/>
          </p:cNvPicPr>
          <p:nvPr/>
        </p:nvPicPr>
        <p:blipFill>
          <a:blip r:embed="rId4" cstate="print"/>
          <a:stretch>
            <a:fillRect/>
          </a:stretch>
        </p:blipFill>
        <p:spPr>
          <a:xfrm>
            <a:off x="5067300" y="4038600"/>
            <a:ext cx="2743200" cy="1828800"/>
          </a:xfrm>
          <a:prstGeom prst="rect">
            <a:avLst/>
          </a:prstGeom>
        </p:spPr>
      </p:pic>
    </p:spTree>
  </p:cSld>
  <p:clrMapOvr>
    <a:masterClrMapping/>
  </p:clrMapOvr>
  <p:transition advClick="0" advTm="15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3048000" cy="4572000"/>
          </a:xfrm>
        </p:spPr>
        <p:txBody>
          <a:bodyPr>
            <a:normAutofit fontScale="85000" lnSpcReduction="10000"/>
          </a:bodyPr>
          <a:lstStyle/>
          <a:p>
            <a:r>
              <a:rPr lang="en-US" dirty="0" smtClean="0"/>
              <a:t>Fall 1949, the college moves classes into the “grade school bungalow” or “White House,” a remodeled barracks from Heart Mountain Relocation Center located on the high school campus.  In 1952, the library moves into its own room.  The room includes shelving and study tables.</a:t>
            </a:r>
            <a:endParaRPr lang="en-US" dirty="0"/>
          </a:p>
        </p:txBody>
      </p:sp>
      <p:sp>
        <p:nvSpPr>
          <p:cNvPr id="3" name="Title 2"/>
          <p:cNvSpPr>
            <a:spLocks noGrp="1"/>
          </p:cNvSpPr>
          <p:nvPr>
            <p:ph type="title"/>
          </p:nvPr>
        </p:nvSpPr>
        <p:spPr/>
        <p:txBody>
          <a:bodyPr/>
          <a:lstStyle/>
          <a:p>
            <a:r>
              <a:rPr lang="en-US" dirty="0" smtClean="0"/>
              <a:t>The White House</a:t>
            </a:r>
            <a:endParaRPr lang="en-US" dirty="0"/>
          </a:p>
        </p:txBody>
      </p:sp>
      <p:pic>
        <p:nvPicPr>
          <p:cNvPr id="4" name="Picture 3" descr="librarywhitehouse.jpg"/>
          <p:cNvPicPr>
            <a:picLocks noChangeAspect="1"/>
          </p:cNvPicPr>
          <p:nvPr/>
        </p:nvPicPr>
        <p:blipFill>
          <a:blip r:embed="rId2" cstate="print"/>
          <a:stretch>
            <a:fillRect/>
          </a:stretch>
        </p:blipFill>
        <p:spPr>
          <a:xfrm rot="10800000">
            <a:off x="3505200" y="1600200"/>
            <a:ext cx="5257800" cy="3525012"/>
          </a:xfrm>
          <a:prstGeom prst="rect">
            <a:avLst/>
          </a:prstGeom>
        </p:spPr>
      </p:pic>
      <p:sp>
        <p:nvSpPr>
          <p:cNvPr id="6" name="TextBox 5"/>
          <p:cNvSpPr txBox="1"/>
          <p:nvPr/>
        </p:nvSpPr>
        <p:spPr>
          <a:xfrm>
            <a:off x="3733800" y="5410200"/>
            <a:ext cx="4876800" cy="584775"/>
          </a:xfrm>
          <a:prstGeom prst="rect">
            <a:avLst/>
          </a:prstGeom>
          <a:noFill/>
        </p:spPr>
        <p:txBody>
          <a:bodyPr wrap="square" rtlCol="0">
            <a:spAutoFit/>
          </a:bodyPr>
          <a:lstStyle/>
          <a:p>
            <a:pPr algn="ctr"/>
            <a:r>
              <a:rPr lang="en-US" sz="1600" i="1" dirty="0" smtClean="0"/>
              <a:t>Sandra </a:t>
            </a:r>
            <a:r>
              <a:rPr lang="en-US" sz="1600" i="1" dirty="0" err="1" smtClean="0"/>
              <a:t>Tolman</a:t>
            </a:r>
            <a:r>
              <a:rPr lang="en-US" sz="1600" i="1" dirty="0" smtClean="0"/>
              <a:t>, Library staff, 1952,</a:t>
            </a:r>
          </a:p>
          <a:p>
            <a:pPr algn="ctr"/>
            <a:r>
              <a:rPr lang="en-US" sz="1600" i="1" dirty="0" smtClean="0"/>
              <a:t> source: NWC “The Lion” yearbook, 1952</a:t>
            </a:r>
            <a:endParaRPr lang="en-US" sz="1600" i="1" dirty="0"/>
          </a:p>
        </p:txBody>
      </p:sp>
    </p:spTree>
  </p:cSld>
  <p:clrMapOvr>
    <a:masterClrMapping/>
  </p:clrMapOvr>
  <p:transition advClick="0" advTm="15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4114800" cy="2819400"/>
          </a:xfrm>
        </p:spPr>
        <p:txBody>
          <a:bodyPr>
            <a:normAutofit fontScale="92500" lnSpcReduction="10000"/>
          </a:bodyPr>
          <a:lstStyle/>
          <a:p>
            <a:r>
              <a:rPr lang="en-US" dirty="0" smtClean="0"/>
              <a:t>In 1954, the college constructs the </a:t>
            </a:r>
            <a:r>
              <a:rPr lang="en-US" dirty="0" err="1" smtClean="0"/>
              <a:t>Orendorff</a:t>
            </a:r>
            <a:r>
              <a:rPr lang="en-US" dirty="0" smtClean="0"/>
              <a:t> Building and the Johnson Fitness Center. In 1957 John Hinckley and several students move the library numbering more than 1000 books, into this building.</a:t>
            </a:r>
            <a:endParaRPr lang="en-US" dirty="0"/>
          </a:p>
        </p:txBody>
      </p:sp>
      <p:sp>
        <p:nvSpPr>
          <p:cNvPr id="3" name="Title 2"/>
          <p:cNvSpPr>
            <a:spLocks noGrp="1"/>
          </p:cNvSpPr>
          <p:nvPr>
            <p:ph type="title"/>
          </p:nvPr>
        </p:nvSpPr>
        <p:spPr/>
        <p:txBody>
          <a:bodyPr/>
          <a:lstStyle/>
          <a:p>
            <a:r>
              <a:rPr lang="en-US" dirty="0" err="1" smtClean="0"/>
              <a:t>Orendorff</a:t>
            </a:r>
            <a:r>
              <a:rPr lang="en-US" dirty="0" smtClean="0"/>
              <a:t> Building “Library”</a:t>
            </a:r>
            <a:endParaRPr lang="en-US" dirty="0"/>
          </a:p>
        </p:txBody>
      </p:sp>
      <p:pic>
        <p:nvPicPr>
          <p:cNvPr id="6" name="Picture 5" descr="Orendorff Building.jpg"/>
          <p:cNvPicPr>
            <a:picLocks noChangeAspect="1"/>
          </p:cNvPicPr>
          <p:nvPr/>
        </p:nvPicPr>
        <p:blipFill>
          <a:blip r:embed="rId2" cstate="print"/>
          <a:stretch>
            <a:fillRect/>
          </a:stretch>
        </p:blipFill>
        <p:spPr>
          <a:xfrm rot="20879436">
            <a:off x="896788" y="4647477"/>
            <a:ext cx="2352675" cy="1543050"/>
          </a:xfrm>
          <a:prstGeom prst="rect">
            <a:avLst/>
          </a:prstGeom>
        </p:spPr>
      </p:pic>
      <p:sp>
        <p:nvSpPr>
          <p:cNvPr id="7" name="TextBox 6"/>
          <p:cNvSpPr txBox="1"/>
          <p:nvPr/>
        </p:nvSpPr>
        <p:spPr>
          <a:xfrm>
            <a:off x="4495800" y="5410200"/>
            <a:ext cx="3393365" cy="1107996"/>
          </a:xfrm>
          <a:prstGeom prst="rect">
            <a:avLst/>
          </a:prstGeom>
          <a:noFill/>
        </p:spPr>
        <p:txBody>
          <a:bodyPr wrap="none" rtlCol="0">
            <a:spAutoFit/>
          </a:bodyPr>
          <a:lstStyle/>
          <a:p>
            <a:r>
              <a:rPr lang="en-US" sz="1600" dirty="0" smtClean="0"/>
              <a:t>Librarians: Pat </a:t>
            </a:r>
            <a:r>
              <a:rPr lang="en-US" sz="1600" dirty="0" err="1" smtClean="0"/>
              <a:t>Wolsborn</a:t>
            </a:r>
            <a:r>
              <a:rPr lang="en-US" sz="1600" dirty="0" smtClean="0"/>
              <a:t> (‘54-?),</a:t>
            </a:r>
          </a:p>
          <a:p>
            <a:r>
              <a:rPr lang="en-US" sz="1600" dirty="0" smtClean="0"/>
              <a:t>	 Agnes Evans (‘57-60)</a:t>
            </a:r>
          </a:p>
          <a:p>
            <a:r>
              <a:rPr lang="en-US" sz="1600" dirty="0" smtClean="0"/>
              <a:t>	 Elizabeth </a:t>
            </a:r>
            <a:r>
              <a:rPr lang="en-US" sz="1600" dirty="0" err="1" smtClean="0"/>
              <a:t>DeJonge</a:t>
            </a:r>
            <a:r>
              <a:rPr lang="en-US" sz="1600" dirty="0" smtClean="0"/>
              <a:t> (‘59-?)</a:t>
            </a:r>
          </a:p>
          <a:p>
            <a:endParaRPr lang="en-US" dirty="0"/>
          </a:p>
        </p:txBody>
      </p:sp>
      <p:pic>
        <p:nvPicPr>
          <p:cNvPr id="8" name="Picture 7" descr="OrendorffLibrarycrop.jpg"/>
          <p:cNvPicPr>
            <a:picLocks noChangeAspect="1"/>
          </p:cNvPicPr>
          <p:nvPr/>
        </p:nvPicPr>
        <p:blipFill>
          <a:blip r:embed="rId3" cstate="print"/>
          <a:stretch>
            <a:fillRect/>
          </a:stretch>
        </p:blipFill>
        <p:spPr>
          <a:xfrm>
            <a:off x="4495800" y="1676400"/>
            <a:ext cx="4256532" cy="2802636"/>
          </a:xfrm>
          <a:prstGeom prst="rect">
            <a:avLst/>
          </a:prstGeom>
        </p:spPr>
      </p:pic>
      <p:sp>
        <p:nvSpPr>
          <p:cNvPr id="9" name="TextBox 8"/>
          <p:cNvSpPr txBox="1"/>
          <p:nvPr/>
        </p:nvSpPr>
        <p:spPr>
          <a:xfrm>
            <a:off x="4953000" y="4572000"/>
            <a:ext cx="3580660" cy="646331"/>
          </a:xfrm>
          <a:prstGeom prst="rect">
            <a:avLst/>
          </a:prstGeom>
          <a:noFill/>
        </p:spPr>
        <p:txBody>
          <a:bodyPr wrap="none" rtlCol="0">
            <a:spAutoFit/>
          </a:bodyPr>
          <a:lstStyle/>
          <a:p>
            <a:r>
              <a:rPr lang="en-US" sz="1200" i="1" dirty="0" smtClean="0"/>
              <a:t>Librarian: Mrs. Agnes Evans</a:t>
            </a:r>
          </a:p>
          <a:p>
            <a:r>
              <a:rPr lang="en-US" sz="1200" i="1" dirty="0" smtClean="0"/>
              <a:t>Student Librarians: Nancy Brubaker and Joyce Bauer</a:t>
            </a:r>
          </a:p>
          <a:p>
            <a:r>
              <a:rPr lang="en-US" sz="1200" i="1" dirty="0" smtClean="0"/>
              <a:t>Rendezvous Northwest Trapper Yearbook, 1957</a:t>
            </a:r>
            <a:endParaRPr lang="en-US" sz="1200" i="1" dirty="0"/>
          </a:p>
        </p:txBody>
      </p:sp>
    </p:spTree>
  </p:cSld>
  <p:clrMapOvr>
    <a:masterClrMapping/>
  </p:clrMapOvr>
  <p:transition advClick="0" advTm="15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19600" y="1600200"/>
            <a:ext cx="4343400" cy="2362200"/>
          </a:xfrm>
        </p:spPr>
        <p:txBody>
          <a:bodyPr>
            <a:normAutofit fontScale="85000" lnSpcReduction="20000"/>
          </a:bodyPr>
          <a:lstStyle/>
          <a:p>
            <a:r>
              <a:rPr lang="en-US" dirty="0" smtClean="0"/>
              <a:t>By the 1960s, the college decides that the collection and library merits a separate building of its own. By 1962, the library relocates to the Liberal Arts building which is now Nelson Performing Arts. However, this relocation is short-lived.</a:t>
            </a:r>
            <a:endParaRPr lang="en-US" dirty="0"/>
          </a:p>
        </p:txBody>
      </p:sp>
      <p:sp>
        <p:nvSpPr>
          <p:cNvPr id="3" name="Title 2"/>
          <p:cNvSpPr>
            <a:spLocks noGrp="1"/>
          </p:cNvSpPr>
          <p:nvPr>
            <p:ph type="title"/>
          </p:nvPr>
        </p:nvSpPr>
        <p:spPr/>
        <p:txBody>
          <a:bodyPr/>
          <a:lstStyle/>
          <a:p>
            <a:r>
              <a:rPr lang="en-US" dirty="0" smtClean="0"/>
              <a:t>Liberal Arts Building (NPA)</a:t>
            </a:r>
            <a:endParaRPr lang="en-US" dirty="0"/>
          </a:p>
        </p:txBody>
      </p:sp>
      <p:sp>
        <p:nvSpPr>
          <p:cNvPr id="6" name="Rectangle 5"/>
          <p:cNvSpPr/>
          <p:nvPr/>
        </p:nvSpPr>
        <p:spPr>
          <a:xfrm>
            <a:off x="685800" y="5750004"/>
            <a:ext cx="3429000" cy="1107996"/>
          </a:xfrm>
          <a:prstGeom prst="rect">
            <a:avLst/>
          </a:prstGeom>
        </p:spPr>
        <p:txBody>
          <a:bodyPr wrap="square">
            <a:spAutoFit/>
          </a:bodyPr>
          <a:lstStyle/>
          <a:p>
            <a:r>
              <a:rPr lang="en-US" sz="1600" dirty="0" smtClean="0"/>
              <a:t>Librarians: H. Dean </a:t>
            </a:r>
            <a:r>
              <a:rPr lang="en-US" sz="1600" dirty="0" err="1" smtClean="0"/>
              <a:t>Hee</a:t>
            </a:r>
            <a:r>
              <a:rPr lang="en-US" sz="1600" dirty="0" smtClean="0"/>
              <a:t> (‘60-63)</a:t>
            </a:r>
          </a:p>
          <a:p>
            <a:r>
              <a:rPr lang="en-US" sz="1600" dirty="0" smtClean="0"/>
              <a:t>	 Sandra </a:t>
            </a:r>
            <a:r>
              <a:rPr lang="en-US" sz="1600" dirty="0" err="1" smtClean="0"/>
              <a:t>Tolman</a:t>
            </a:r>
            <a:r>
              <a:rPr lang="en-US" sz="1600" dirty="0" smtClean="0"/>
              <a:t> (‘62-64)</a:t>
            </a:r>
          </a:p>
          <a:p>
            <a:r>
              <a:rPr lang="en-US" sz="1600" dirty="0" smtClean="0"/>
              <a:t>  	 Alma </a:t>
            </a:r>
            <a:r>
              <a:rPr lang="en-US" sz="1600" dirty="0" err="1" smtClean="0"/>
              <a:t>McKitrick</a:t>
            </a:r>
            <a:r>
              <a:rPr lang="en-US" sz="1600" dirty="0" smtClean="0"/>
              <a:t> (‘63-66)</a:t>
            </a:r>
          </a:p>
          <a:p>
            <a:r>
              <a:rPr lang="en-US" dirty="0" smtClean="0"/>
              <a:t>	</a:t>
            </a:r>
            <a:endParaRPr lang="en-US" dirty="0"/>
          </a:p>
        </p:txBody>
      </p:sp>
      <p:sp>
        <p:nvSpPr>
          <p:cNvPr id="7" name="Rectangle 6"/>
          <p:cNvSpPr/>
          <p:nvPr/>
        </p:nvSpPr>
        <p:spPr>
          <a:xfrm>
            <a:off x="4572000" y="5715000"/>
            <a:ext cx="4191000" cy="830997"/>
          </a:xfrm>
          <a:prstGeom prst="rect">
            <a:avLst/>
          </a:prstGeom>
        </p:spPr>
        <p:txBody>
          <a:bodyPr wrap="square">
            <a:spAutoFit/>
          </a:bodyPr>
          <a:lstStyle/>
          <a:p>
            <a:r>
              <a:rPr lang="en-US" sz="1600" dirty="0" smtClean="0"/>
              <a:t>Technical Assistants: Angela Garrett (‘62-68)</a:t>
            </a:r>
          </a:p>
          <a:p>
            <a:r>
              <a:rPr lang="en-US" sz="1600" dirty="0" smtClean="0"/>
              <a:t>		 Joan </a:t>
            </a:r>
            <a:r>
              <a:rPr lang="en-US" sz="1600" dirty="0" err="1" smtClean="0"/>
              <a:t>Leeper</a:t>
            </a:r>
            <a:r>
              <a:rPr lang="en-US" sz="1600" dirty="0" smtClean="0"/>
              <a:t> (‘64-93)</a:t>
            </a:r>
          </a:p>
          <a:p>
            <a:r>
              <a:rPr lang="en-US" sz="1600" dirty="0" smtClean="0"/>
              <a:t>		</a:t>
            </a:r>
          </a:p>
        </p:txBody>
      </p:sp>
      <p:pic>
        <p:nvPicPr>
          <p:cNvPr id="8" name="Picture 7" descr="npalibrarycrop.jpg"/>
          <p:cNvPicPr>
            <a:picLocks noChangeAspect="1"/>
          </p:cNvPicPr>
          <p:nvPr/>
        </p:nvPicPr>
        <p:blipFill>
          <a:blip r:embed="rId2" cstate="print"/>
          <a:stretch>
            <a:fillRect/>
          </a:stretch>
        </p:blipFill>
        <p:spPr>
          <a:xfrm>
            <a:off x="457200" y="1676400"/>
            <a:ext cx="3875187" cy="3581400"/>
          </a:xfrm>
          <a:prstGeom prst="rect">
            <a:avLst/>
          </a:prstGeom>
        </p:spPr>
      </p:pic>
      <p:sp>
        <p:nvSpPr>
          <p:cNvPr id="9" name="TextBox 8"/>
          <p:cNvSpPr txBox="1"/>
          <p:nvPr/>
        </p:nvSpPr>
        <p:spPr>
          <a:xfrm>
            <a:off x="1524000" y="5334000"/>
            <a:ext cx="1935723" cy="307777"/>
          </a:xfrm>
          <a:prstGeom prst="rect">
            <a:avLst/>
          </a:prstGeom>
          <a:noFill/>
        </p:spPr>
        <p:txBody>
          <a:bodyPr wrap="none" rtlCol="0">
            <a:spAutoFit/>
          </a:bodyPr>
          <a:lstStyle/>
          <a:p>
            <a:r>
              <a:rPr lang="en-US" sz="1400" i="1" dirty="0" smtClean="0"/>
              <a:t>Trapper Yearbook, 1962</a:t>
            </a:r>
            <a:endParaRPr lang="en-US" sz="1400" i="1" dirty="0"/>
          </a:p>
        </p:txBody>
      </p:sp>
      <p:sp>
        <p:nvSpPr>
          <p:cNvPr id="10" name="TextBox 9"/>
          <p:cNvSpPr txBox="1"/>
          <p:nvPr/>
        </p:nvSpPr>
        <p:spPr>
          <a:xfrm>
            <a:off x="5105400" y="3962400"/>
            <a:ext cx="2895600" cy="1569660"/>
          </a:xfrm>
          <a:prstGeom prst="rect">
            <a:avLst/>
          </a:prstGeom>
          <a:noFill/>
        </p:spPr>
        <p:txBody>
          <a:bodyPr wrap="square" rtlCol="0">
            <a:spAutoFit/>
          </a:bodyPr>
          <a:lstStyle/>
          <a:p>
            <a:r>
              <a:rPr lang="en-US" sz="1600" dirty="0" smtClean="0">
                <a:solidFill>
                  <a:srgbClr val="FFFF00"/>
                </a:solidFill>
              </a:rPr>
              <a:t>“The library has study desks, comfortable chairs for leisure reading, and a microfilm camera which add to the pleasure of studying and reading.”</a:t>
            </a:r>
            <a:endParaRPr lang="en-US" sz="1600" dirty="0">
              <a:solidFill>
                <a:srgbClr val="FFFF00"/>
              </a:solidFill>
            </a:endParaRPr>
          </a:p>
        </p:txBody>
      </p:sp>
    </p:spTree>
  </p:cSld>
  <p:clrMapOvr>
    <a:masterClrMapping/>
  </p:clrMapOvr>
  <p:transition advClick="0" advTm="15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4724400" cy="2590800"/>
          </a:xfrm>
        </p:spPr>
        <p:txBody>
          <a:bodyPr>
            <a:normAutofit fontScale="85000" lnSpcReduction="10000"/>
          </a:bodyPr>
          <a:lstStyle/>
          <a:p>
            <a:r>
              <a:rPr lang="en-US" dirty="0" smtClean="0"/>
              <a:t>The more permanent </a:t>
            </a:r>
            <a:r>
              <a:rPr lang="en-US" dirty="0" err="1" smtClean="0"/>
              <a:t>Frisby</a:t>
            </a:r>
            <a:r>
              <a:rPr lang="en-US" dirty="0" smtClean="0"/>
              <a:t> Library, located in the current </a:t>
            </a:r>
            <a:r>
              <a:rPr lang="en-US" dirty="0" err="1" smtClean="0"/>
              <a:t>Frisby</a:t>
            </a:r>
            <a:r>
              <a:rPr lang="en-US" dirty="0" smtClean="0"/>
              <a:t> building (upstairs, then basement), opens in 1966.  Funds are short to keep the building open during the evening hours, so faculty members take turns as the “evening librarian.”</a:t>
            </a:r>
            <a:endParaRPr lang="en-US" dirty="0"/>
          </a:p>
        </p:txBody>
      </p:sp>
      <p:sp>
        <p:nvSpPr>
          <p:cNvPr id="3" name="Title 2"/>
          <p:cNvSpPr>
            <a:spLocks noGrp="1"/>
          </p:cNvSpPr>
          <p:nvPr>
            <p:ph type="title"/>
          </p:nvPr>
        </p:nvSpPr>
        <p:spPr/>
        <p:txBody>
          <a:bodyPr/>
          <a:lstStyle/>
          <a:p>
            <a:r>
              <a:rPr lang="en-US" dirty="0" smtClean="0"/>
              <a:t>The </a:t>
            </a:r>
            <a:r>
              <a:rPr lang="en-US" dirty="0" err="1" smtClean="0"/>
              <a:t>Frisby</a:t>
            </a:r>
            <a:r>
              <a:rPr lang="en-US" dirty="0" smtClean="0"/>
              <a:t> Era</a:t>
            </a:r>
            <a:endParaRPr lang="en-US" dirty="0"/>
          </a:p>
        </p:txBody>
      </p:sp>
      <p:sp>
        <p:nvSpPr>
          <p:cNvPr id="4" name="TextBox 3"/>
          <p:cNvSpPr txBox="1"/>
          <p:nvPr/>
        </p:nvSpPr>
        <p:spPr>
          <a:xfrm>
            <a:off x="2895600" y="4953000"/>
            <a:ext cx="4038600" cy="523220"/>
          </a:xfrm>
          <a:prstGeom prst="rect">
            <a:avLst/>
          </a:prstGeom>
          <a:noFill/>
        </p:spPr>
        <p:txBody>
          <a:bodyPr wrap="square" rtlCol="0">
            <a:spAutoFit/>
          </a:bodyPr>
          <a:lstStyle/>
          <a:p>
            <a:r>
              <a:rPr lang="en-US" sz="1400" dirty="0" smtClean="0"/>
              <a:t>Librarians:   Terry Thompson (‘66-68)</a:t>
            </a:r>
          </a:p>
          <a:p>
            <a:r>
              <a:rPr lang="en-US" sz="1400" dirty="0" smtClean="0"/>
              <a:t>	 John Roland (‘68-91)</a:t>
            </a:r>
            <a:endParaRPr lang="en-US" sz="1400" dirty="0"/>
          </a:p>
        </p:txBody>
      </p:sp>
      <p:sp>
        <p:nvSpPr>
          <p:cNvPr id="5" name="TextBox 4"/>
          <p:cNvSpPr txBox="1"/>
          <p:nvPr/>
        </p:nvSpPr>
        <p:spPr>
          <a:xfrm>
            <a:off x="2514600" y="5473005"/>
            <a:ext cx="4343400" cy="1384995"/>
          </a:xfrm>
          <a:prstGeom prst="rect">
            <a:avLst/>
          </a:prstGeom>
          <a:noFill/>
        </p:spPr>
        <p:txBody>
          <a:bodyPr wrap="square" rtlCol="0">
            <a:spAutoFit/>
          </a:bodyPr>
          <a:lstStyle/>
          <a:p>
            <a:r>
              <a:rPr lang="en-US" sz="1400" dirty="0" smtClean="0"/>
              <a:t>Technical Assistants: 	Angela Garrett (‘62-68)</a:t>
            </a:r>
          </a:p>
          <a:p>
            <a:r>
              <a:rPr lang="en-US" sz="1400" dirty="0" smtClean="0"/>
              <a:t>		 Joan </a:t>
            </a:r>
            <a:r>
              <a:rPr lang="en-US" sz="1400" dirty="0" err="1" smtClean="0"/>
              <a:t>Leeper</a:t>
            </a:r>
            <a:r>
              <a:rPr lang="en-US" sz="1400" dirty="0" smtClean="0"/>
              <a:t> (‘64-93)</a:t>
            </a:r>
          </a:p>
          <a:p>
            <a:r>
              <a:rPr lang="en-US" sz="1400" dirty="0" smtClean="0"/>
              <a:t>		 </a:t>
            </a:r>
            <a:r>
              <a:rPr lang="en-US" sz="1400" dirty="0" err="1" smtClean="0"/>
              <a:t>Rosabelle</a:t>
            </a:r>
            <a:r>
              <a:rPr lang="en-US" sz="1400" dirty="0" smtClean="0"/>
              <a:t> Mahoney (‘66-74)</a:t>
            </a:r>
          </a:p>
          <a:p>
            <a:r>
              <a:rPr lang="en-US" sz="1400" dirty="0" smtClean="0"/>
              <a:t>		 Vera Mae Hand (‘68-74)</a:t>
            </a:r>
          </a:p>
          <a:p>
            <a:r>
              <a:rPr lang="en-US" sz="1400" dirty="0" smtClean="0"/>
              <a:t>		 Joyce Daugherty (‘74-80)</a:t>
            </a:r>
          </a:p>
          <a:p>
            <a:r>
              <a:rPr lang="en-US" sz="1400" dirty="0" smtClean="0"/>
              <a:t>		</a:t>
            </a:r>
          </a:p>
        </p:txBody>
      </p:sp>
      <p:pic>
        <p:nvPicPr>
          <p:cNvPr id="7" name="Picture 6" descr="frisbylibraryCrop.jpg"/>
          <p:cNvPicPr>
            <a:picLocks noChangeAspect="1"/>
          </p:cNvPicPr>
          <p:nvPr/>
        </p:nvPicPr>
        <p:blipFill>
          <a:blip r:embed="rId2" cstate="print"/>
          <a:stretch>
            <a:fillRect/>
          </a:stretch>
        </p:blipFill>
        <p:spPr>
          <a:xfrm>
            <a:off x="5410200" y="1066800"/>
            <a:ext cx="2759964" cy="3483534"/>
          </a:xfrm>
          <a:prstGeom prst="rect">
            <a:avLst/>
          </a:prstGeom>
        </p:spPr>
      </p:pic>
      <p:sp>
        <p:nvSpPr>
          <p:cNvPr id="8" name="TextBox 7"/>
          <p:cNvSpPr txBox="1"/>
          <p:nvPr/>
        </p:nvSpPr>
        <p:spPr>
          <a:xfrm>
            <a:off x="6629400" y="5486400"/>
            <a:ext cx="2165401" cy="1231106"/>
          </a:xfrm>
          <a:prstGeom prst="rect">
            <a:avLst/>
          </a:prstGeom>
          <a:noFill/>
        </p:spPr>
        <p:txBody>
          <a:bodyPr wrap="none" rtlCol="0">
            <a:spAutoFit/>
          </a:bodyPr>
          <a:lstStyle/>
          <a:p>
            <a:r>
              <a:rPr lang="en-US" sz="1400" dirty="0" smtClean="0"/>
              <a:t> Ruth Hillman (‘74-77)</a:t>
            </a:r>
          </a:p>
          <a:p>
            <a:r>
              <a:rPr lang="en-US" sz="1400" dirty="0" smtClean="0"/>
              <a:t> Velma Maddox (‘77-80)</a:t>
            </a:r>
          </a:p>
          <a:p>
            <a:r>
              <a:rPr lang="en-US" sz="1400" dirty="0" smtClean="0"/>
              <a:t> </a:t>
            </a:r>
            <a:r>
              <a:rPr lang="en-US" sz="1400" dirty="0" err="1" smtClean="0"/>
              <a:t>Nelloyd</a:t>
            </a:r>
            <a:r>
              <a:rPr lang="en-US" sz="1400" dirty="0" smtClean="0"/>
              <a:t> Tharp (‘80-83)</a:t>
            </a:r>
          </a:p>
          <a:p>
            <a:r>
              <a:rPr lang="en-US" sz="1400" dirty="0" smtClean="0"/>
              <a:t> </a:t>
            </a:r>
            <a:r>
              <a:rPr lang="en-US" sz="1400" dirty="0" err="1" smtClean="0"/>
              <a:t>Elfriede</a:t>
            </a:r>
            <a:r>
              <a:rPr lang="en-US" sz="1400" dirty="0" smtClean="0"/>
              <a:t> Milburn (‘80-97)</a:t>
            </a:r>
          </a:p>
          <a:p>
            <a:endParaRPr lang="en-US" dirty="0"/>
          </a:p>
        </p:txBody>
      </p:sp>
      <p:sp>
        <p:nvSpPr>
          <p:cNvPr id="10" name="TextBox 9"/>
          <p:cNvSpPr txBox="1"/>
          <p:nvPr/>
        </p:nvSpPr>
        <p:spPr>
          <a:xfrm>
            <a:off x="5486400" y="4648200"/>
            <a:ext cx="2674194" cy="276999"/>
          </a:xfrm>
          <a:prstGeom prst="rect">
            <a:avLst/>
          </a:prstGeom>
          <a:noFill/>
        </p:spPr>
        <p:txBody>
          <a:bodyPr wrap="none" rtlCol="0">
            <a:spAutoFit/>
          </a:bodyPr>
          <a:lstStyle/>
          <a:p>
            <a:r>
              <a:rPr lang="en-US" sz="1200" i="1" dirty="0" err="1" smtClean="0"/>
              <a:t>Frisby</a:t>
            </a:r>
            <a:r>
              <a:rPr lang="en-US" sz="1200" i="1" dirty="0" smtClean="0"/>
              <a:t> Library, Trapper Yearbook, 1968</a:t>
            </a:r>
            <a:endParaRPr lang="en-US" sz="1200" i="1" dirty="0"/>
          </a:p>
        </p:txBody>
      </p:sp>
      <p:pic>
        <p:nvPicPr>
          <p:cNvPr id="11" name="Picture 10" descr="FrisbyBuilding.jpg"/>
          <p:cNvPicPr>
            <a:picLocks noChangeAspect="1"/>
          </p:cNvPicPr>
          <p:nvPr/>
        </p:nvPicPr>
        <p:blipFill>
          <a:blip r:embed="rId3" cstate="print"/>
          <a:stretch>
            <a:fillRect/>
          </a:stretch>
        </p:blipFill>
        <p:spPr>
          <a:xfrm rot="20677305">
            <a:off x="382584" y="4321597"/>
            <a:ext cx="2333625" cy="1476375"/>
          </a:xfrm>
          <a:prstGeom prst="rect">
            <a:avLst/>
          </a:prstGeom>
        </p:spPr>
      </p:pic>
    </p:spTree>
  </p:cSld>
  <p:clrMapOvr>
    <a:masterClrMapping/>
  </p:clrMapOvr>
  <p:transition advClick="0" advTm="15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1828800"/>
          </a:xfrm>
        </p:spPr>
        <p:txBody>
          <a:bodyPr>
            <a:normAutofit fontScale="85000" lnSpcReduction="10000"/>
          </a:bodyPr>
          <a:lstStyle/>
          <a:p>
            <a:r>
              <a:rPr lang="en-US" dirty="0" smtClean="0"/>
              <a:t>By the 1980s, with larger library collections, and greater need for technology and expanding specialized service, the library outgrows its space. In the spring of 1983, the 21,000 square foot John Taggart Hinckley Library, housing a collection of 39,000 volumes, opens for use by residents of the Big Horn Basin. </a:t>
            </a:r>
            <a:endParaRPr lang="en-US" dirty="0"/>
          </a:p>
        </p:txBody>
      </p:sp>
      <p:sp>
        <p:nvSpPr>
          <p:cNvPr id="3" name="Title 2"/>
          <p:cNvSpPr>
            <a:spLocks noGrp="1"/>
          </p:cNvSpPr>
          <p:nvPr>
            <p:ph type="title"/>
          </p:nvPr>
        </p:nvSpPr>
        <p:spPr/>
        <p:txBody>
          <a:bodyPr/>
          <a:lstStyle/>
          <a:p>
            <a:r>
              <a:rPr lang="en-US" dirty="0" smtClean="0"/>
              <a:t>John Taggart Hinckley Library</a:t>
            </a:r>
            <a:endParaRPr lang="en-US" dirty="0"/>
          </a:p>
        </p:txBody>
      </p:sp>
      <p:pic>
        <p:nvPicPr>
          <p:cNvPr id="4" name="Picture 3" descr="libraryconstruction history ground breaking.jpg"/>
          <p:cNvPicPr>
            <a:picLocks noChangeAspect="1"/>
          </p:cNvPicPr>
          <p:nvPr/>
        </p:nvPicPr>
        <p:blipFill>
          <a:blip r:embed="rId2" cstate="print"/>
          <a:stretch>
            <a:fillRect/>
          </a:stretch>
        </p:blipFill>
        <p:spPr>
          <a:xfrm>
            <a:off x="838200" y="3505200"/>
            <a:ext cx="4185079" cy="2643377"/>
          </a:xfrm>
          <a:prstGeom prst="rect">
            <a:avLst/>
          </a:prstGeom>
        </p:spPr>
      </p:pic>
      <p:pic>
        <p:nvPicPr>
          <p:cNvPr id="6" name="Picture 5" descr="libraryentrance173X264.jpg"/>
          <p:cNvPicPr>
            <a:picLocks noChangeAspect="1"/>
          </p:cNvPicPr>
          <p:nvPr/>
        </p:nvPicPr>
        <p:blipFill>
          <a:blip r:embed="rId3" cstate="print"/>
          <a:stretch>
            <a:fillRect/>
          </a:stretch>
        </p:blipFill>
        <p:spPr>
          <a:xfrm rot="1625757">
            <a:off x="6500022" y="3589086"/>
            <a:ext cx="1640902" cy="2504034"/>
          </a:xfrm>
          <a:prstGeom prst="rect">
            <a:avLst/>
          </a:prstGeom>
        </p:spPr>
      </p:pic>
      <p:sp>
        <p:nvSpPr>
          <p:cNvPr id="5" name="TextBox 4"/>
          <p:cNvSpPr txBox="1"/>
          <p:nvPr/>
        </p:nvSpPr>
        <p:spPr>
          <a:xfrm>
            <a:off x="5181600" y="5562600"/>
            <a:ext cx="3124200" cy="584775"/>
          </a:xfrm>
          <a:prstGeom prst="rect">
            <a:avLst/>
          </a:prstGeom>
          <a:noFill/>
        </p:spPr>
        <p:txBody>
          <a:bodyPr wrap="square" rtlCol="0">
            <a:spAutoFit/>
          </a:bodyPr>
          <a:lstStyle/>
          <a:p>
            <a:r>
              <a:rPr lang="en-US" sz="1600" i="1" dirty="0" smtClean="0">
                <a:solidFill>
                  <a:srgbClr val="FFFF00"/>
                </a:solidFill>
              </a:rPr>
              <a:t>Laying the foundation, circa 1982, Hinckley Library Archives</a:t>
            </a:r>
            <a:endParaRPr lang="en-US" sz="1600" i="1" dirty="0">
              <a:solidFill>
                <a:srgbClr val="FFFF00"/>
              </a:solidFill>
            </a:endParaRPr>
          </a:p>
        </p:txBody>
      </p:sp>
    </p:spTree>
  </p:cSld>
  <p:clrMapOvr>
    <a:masterClrMapping/>
  </p:clrMapOvr>
  <p:transition advClick="0" advTm="15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4572000"/>
          </a:xfrm>
        </p:spPr>
        <p:txBody>
          <a:bodyPr>
            <a:normAutofit/>
          </a:bodyPr>
          <a:lstStyle/>
          <a:p>
            <a:r>
              <a:rPr lang="en-US" sz="2200" dirty="0" smtClean="0"/>
              <a:t>The new Hinckley Library includes an electronic security system, a seminar classroom, foreign language listening labs, an art display, reading area, computer/typing rooms and an amphitheater for small group performances, lectures, and  poetry readings.</a:t>
            </a:r>
            <a:endParaRPr lang="en-US" sz="2200" dirty="0"/>
          </a:p>
        </p:txBody>
      </p:sp>
      <p:pic>
        <p:nvPicPr>
          <p:cNvPr id="4" name="Picture 3" descr="historyRoland1985184X165.jpg"/>
          <p:cNvPicPr>
            <a:picLocks noChangeAspect="1"/>
          </p:cNvPicPr>
          <p:nvPr/>
        </p:nvPicPr>
        <p:blipFill>
          <a:blip r:embed="rId2" cstate="print"/>
          <a:stretch>
            <a:fillRect/>
          </a:stretch>
        </p:blipFill>
        <p:spPr>
          <a:xfrm rot="21079782">
            <a:off x="619934" y="2699356"/>
            <a:ext cx="2629962" cy="2358390"/>
          </a:xfrm>
          <a:prstGeom prst="rect">
            <a:avLst/>
          </a:prstGeom>
        </p:spPr>
      </p:pic>
      <p:sp>
        <p:nvSpPr>
          <p:cNvPr id="5" name="TextBox 4"/>
          <p:cNvSpPr txBox="1"/>
          <p:nvPr/>
        </p:nvSpPr>
        <p:spPr>
          <a:xfrm rot="21075866">
            <a:off x="718032" y="5169844"/>
            <a:ext cx="2904940" cy="646331"/>
          </a:xfrm>
          <a:prstGeom prst="rect">
            <a:avLst/>
          </a:prstGeom>
          <a:noFill/>
        </p:spPr>
        <p:txBody>
          <a:bodyPr wrap="square" rtlCol="0">
            <a:spAutoFit/>
          </a:bodyPr>
          <a:lstStyle/>
          <a:p>
            <a:r>
              <a:rPr lang="en-US" sz="1200" i="1" dirty="0" smtClean="0"/>
              <a:t>John Roland, Library Director (1968-1991),</a:t>
            </a:r>
          </a:p>
          <a:p>
            <a:r>
              <a:rPr lang="en-US" sz="1200" i="1" dirty="0" smtClean="0"/>
              <a:t> photography collection, John T. Hinckley, 1983</a:t>
            </a:r>
            <a:endParaRPr lang="en-US" sz="1200" i="1" dirty="0"/>
          </a:p>
        </p:txBody>
      </p:sp>
      <p:pic>
        <p:nvPicPr>
          <p:cNvPr id="8" name="Picture 7" descr="Taggart Room 3.tif"/>
          <p:cNvPicPr>
            <a:picLocks noChangeAspect="1"/>
          </p:cNvPicPr>
          <p:nvPr/>
        </p:nvPicPr>
        <p:blipFill>
          <a:blip r:embed="rId3" cstate="print"/>
          <a:stretch>
            <a:fillRect/>
          </a:stretch>
        </p:blipFill>
        <p:spPr>
          <a:xfrm rot="1172127">
            <a:off x="5303948" y="2996587"/>
            <a:ext cx="3343210" cy="2674568"/>
          </a:xfrm>
          <a:prstGeom prst="rect">
            <a:avLst/>
          </a:prstGeom>
        </p:spPr>
      </p:pic>
      <p:pic>
        <p:nvPicPr>
          <p:cNvPr id="9" name="Picture 8" descr="050307 (4).jpg"/>
          <p:cNvPicPr>
            <a:picLocks noChangeAspect="1"/>
          </p:cNvPicPr>
          <p:nvPr/>
        </p:nvPicPr>
        <p:blipFill>
          <a:blip r:embed="rId4" cstate="print"/>
          <a:stretch>
            <a:fillRect/>
          </a:stretch>
        </p:blipFill>
        <p:spPr>
          <a:xfrm>
            <a:off x="3657600" y="3276600"/>
            <a:ext cx="1879600" cy="2819400"/>
          </a:xfrm>
          <a:prstGeom prst="rect">
            <a:avLst/>
          </a:prstGeom>
        </p:spPr>
      </p:pic>
    </p:spTree>
  </p:cSld>
  <p:clrMapOvr>
    <a:masterClrMapping/>
  </p:clrMapOvr>
  <p:transition advClick="0" advTm="15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4572000"/>
          </a:xfrm>
        </p:spPr>
        <p:txBody>
          <a:bodyPr>
            <a:normAutofit/>
          </a:bodyPr>
          <a:lstStyle/>
          <a:p>
            <a:r>
              <a:rPr lang="en-US" sz="2200" dirty="0" smtClean="0"/>
              <a:t>The new building is designed for the future and by 1987, it contains a computer lab for student use.</a:t>
            </a:r>
            <a:endParaRPr lang="en-US" sz="2200" dirty="0"/>
          </a:p>
        </p:txBody>
      </p:sp>
      <p:sp>
        <p:nvSpPr>
          <p:cNvPr id="5" name="TextBox 4"/>
          <p:cNvSpPr txBox="1"/>
          <p:nvPr/>
        </p:nvSpPr>
        <p:spPr>
          <a:xfrm>
            <a:off x="152400" y="5105400"/>
            <a:ext cx="4040850" cy="800219"/>
          </a:xfrm>
          <a:prstGeom prst="rect">
            <a:avLst/>
          </a:prstGeom>
          <a:noFill/>
        </p:spPr>
        <p:txBody>
          <a:bodyPr wrap="square" rtlCol="0">
            <a:spAutoFit/>
          </a:bodyPr>
          <a:lstStyle/>
          <a:p>
            <a:r>
              <a:rPr lang="en-US" sz="1400" dirty="0" smtClean="0"/>
              <a:t>Librarian/Director: Jerome </a:t>
            </a:r>
            <a:r>
              <a:rPr lang="en-US" sz="1400" dirty="0" err="1" smtClean="0"/>
              <a:t>Halpin</a:t>
            </a:r>
            <a:r>
              <a:rPr lang="en-US" sz="1400" dirty="0" smtClean="0"/>
              <a:t> (‘91-96)</a:t>
            </a:r>
          </a:p>
          <a:p>
            <a:r>
              <a:rPr lang="en-US" sz="1400" dirty="0" smtClean="0"/>
              <a:t>		</a:t>
            </a:r>
          </a:p>
          <a:p>
            <a:endParaRPr lang="en-US" dirty="0"/>
          </a:p>
        </p:txBody>
      </p:sp>
      <p:sp>
        <p:nvSpPr>
          <p:cNvPr id="6" name="TextBox 5"/>
          <p:cNvSpPr txBox="1"/>
          <p:nvPr/>
        </p:nvSpPr>
        <p:spPr>
          <a:xfrm>
            <a:off x="152400" y="5486400"/>
            <a:ext cx="4192686" cy="1384995"/>
          </a:xfrm>
          <a:prstGeom prst="rect">
            <a:avLst/>
          </a:prstGeom>
          <a:noFill/>
        </p:spPr>
        <p:txBody>
          <a:bodyPr wrap="none" rtlCol="0">
            <a:spAutoFit/>
          </a:bodyPr>
          <a:lstStyle/>
          <a:p>
            <a:r>
              <a:rPr lang="en-US" sz="1400" dirty="0" smtClean="0"/>
              <a:t>Technical Assistants: Deb Kelly (‘83-88; 97- present)</a:t>
            </a:r>
          </a:p>
          <a:p>
            <a:r>
              <a:rPr lang="en-US" sz="1400" dirty="0" smtClean="0"/>
              <a:t>	                Diane Martin (‘88- present)</a:t>
            </a:r>
          </a:p>
          <a:p>
            <a:r>
              <a:rPr lang="en-US" sz="1400" dirty="0" smtClean="0"/>
              <a:t>	                Rita Wenzel (‘93-94)</a:t>
            </a:r>
          </a:p>
          <a:p>
            <a:r>
              <a:rPr lang="en-US" sz="1400" dirty="0" smtClean="0"/>
              <a:t>	                Jan Hanna (‘94-97)</a:t>
            </a:r>
          </a:p>
          <a:p>
            <a:r>
              <a:rPr lang="en-US" sz="1400" dirty="0" smtClean="0"/>
              <a:t>	               Deb Ross (‘95-?)</a:t>
            </a:r>
          </a:p>
          <a:p>
            <a:r>
              <a:rPr lang="en-US" sz="1400" dirty="0" smtClean="0"/>
              <a:t>		</a:t>
            </a:r>
            <a:endParaRPr lang="en-US" sz="1400" dirty="0"/>
          </a:p>
        </p:txBody>
      </p:sp>
      <p:sp>
        <p:nvSpPr>
          <p:cNvPr id="7" name="TextBox 6"/>
          <p:cNvSpPr txBox="1"/>
          <p:nvPr/>
        </p:nvSpPr>
        <p:spPr>
          <a:xfrm>
            <a:off x="3657600" y="1600200"/>
            <a:ext cx="5306004" cy="2862322"/>
          </a:xfrm>
          <a:prstGeom prst="rect">
            <a:avLst/>
          </a:prstGeom>
          <a:noFill/>
        </p:spPr>
        <p:txBody>
          <a:bodyPr wrap="square" rtlCol="0">
            <a:spAutoFit/>
          </a:bodyPr>
          <a:lstStyle/>
          <a:p>
            <a:r>
              <a:rPr lang="en-US" dirty="0"/>
              <a:t>Then, in 1990 Northwest College </a:t>
            </a:r>
            <a:r>
              <a:rPr lang="en-US" dirty="0" smtClean="0"/>
              <a:t>joins </a:t>
            </a:r>
            <a:r>
              <a:rPr lang="en-US" dirty="0"/>
              <a:t>CARL, </a:t>
            </a:r>
            <a:endParaRPr lang="en-US" dirty="0" smtClean="0"/>
          </a:p>
          <a:p>
            <a:r>
              <a:rPr lang="en-US" dirty="0" smtClean="0"/>
              <a:t>the </a:t>
            </a:r>
            <a:r>
              <a:rPr lang="en-US" i="1" dirty="0" smtClean="0"/>
              <a:t>Colorado Alliance of Research Libraries</a:t>
            </a:r>
            <a:r>
              <a:rPr lang="en-US" dirty="0" smtClean="0"/>
              <a:t>. </a:t>
            </a:r>
          </a:p>
          <a:p>
            <a:r>
              <a:rPr lang="en-US" dirty="0" smtClean="0"/>
              <a:t>For </a:t>
            </a:r>
            <a:r>
              <a:rPr lang="en-US" dirty="0"/>
              <a:t>the first time, library holdings, as well as the </a:t>
            </a:r>
            <a:endParaRPr lang="en-US" dirty="0" smtClean="0"/>
          </a:p>
          <a:p>
            <a:r>
              <a:rPr lang="en-US" dirty="0" smtClean="0"/>
              <a:t>holdings </a:t>
            </a:r>
            <a:r>
              <a:rPr lang="en-US" dirty="0"/>
              <a:t>of 75 other college, university, and public </a:t>
            </a:r>
            <a:endParaRPr lang="en-US" dirty="0" smtClean="0"/>
          </a:p>
          <a:p>
            <a:r>
              <a:rPr lang="en-US" dirty="0" smtClean="0"/>
              <a:t>libraries</a:t>
            </a:r>
            <a:r>
              <a:rPr lang="en-US" dirty="0"/>
              <a:t>, </a:t>
            </a:r>
            <a:r>
              <a:rPr lang="en-US" dirty="0" smtClean="0"/>
              <a:t>are </a:t>
            </a:r>
            <a:r>
              <a:rPr lang="en-US" dirty="0"/>
              <a:t>available via computer. </a:t>
            </a:r>
            <a:endParaRPr lang="en-US" dirty="0" smtClean="0"/>
          </a:p>
          <a:p>
            <a:r>
              <a:rPr lang="en-US" dirty="0" smtClean="0"/>
              <a:t>Six </a:t>
            </a:r>
            <a:r>
              <a:rPr lang="en-US" dirty="0"/>
              <a:t>computer terminals in the library building</a:t>
            </a:r>
            <a:r>
              <a:rPr lang="en-US" dirty="0" smtClean="0"/>
              <a:t>,</a:t>
            </a:r>
          </a:p>
          <a:p>
            <a:r>
              <a:rPr lang="en-US" dirty="0" smtClean="0"/>
              <a:t> allow </a:t>
            </a:r>
            <a:r>
              <a:rPr lang="en-US" dirty="0"/>
              <a:t>students, faculty, and staff to search </a:t>
            </a:r>
            <a:endParaRPr lang="en-US" dirty="0" smtClean="0"/>
          </a:p>
          <a:p>
            <a:r>
              <a:rPr lang="en-US" dirty="0" smtClean="0"/>
              <a:t>library </a:t>
            </a:r>
            <a:r>
              <a:rPr lang="en-US" dirty="0"/>
              <a:t>collections all over the Rocky Mountain </a:t>
            </a:r>
            <a:endParaRPr lang="en-US" dirty="0" smtClean="0"/>
          </a:p>
          <a:p>
            <a:r>
              <a:rPr lang="en-US" dirty="0"/>
              <a:t/>
            </a:r>
            <a:br>
              <a:rPr lang="en-US" dirty="0"/>
            </a:br>
            <a:endParaRPr lang="en-US" dirty="0"/>
          </a:p>
        </p:txBody>
      </p:sp>
      <p:sp>
        <p:nvSpPr>
          <p:cNvPr id="8" name="TextBox 7"/>
          <p:cNvSpPr txBox="1"/>
          <p:nvPr/>
        </p:nvSpPr>
        <p:spPr>
          <a:xfrm>
            <a:off x="3657600" y="3810000"/>
            <a:ext cx="4696404" cy="1477328"/>
          </a:xfrm>
          <a:prstGeom prst="rect">
            <a:avLst/>
          </a:prstGeom>
          <a:noFill/>
        </p:spPr>
        <p:txBody>
          <a:bodyPr wrap="square" rtlCol="0">
            <a:spAutoFit/>
          </a:bodyPr>
          <a:lstStyle/>
          <a:p>
            <a:r>
              <a:rPr lang="en-US" dirty="0" smtClean="0"/>
              <a:t>region. Hinckley Library is the first </a:t>
            </a:r>
          </a:p>
          <a:p>
            <a:r>
              <a:rPr lang="en-US" dirty="0" smtClean="0"/>
              <a:t>community  college  in Wyoming </a:t>
            </a:r>
          </a:p>
          <a:p>
            <a:r>
              <a:rPr lang="en-US" dirty="0" smtClean="0"/>
              <a:t>to become a full member </a:t>
            </a:r>
          </a:p>
          <a:p>
            <a:r>
              <a:rPr lang="en-US" dirty="0" smtClean="0"/>
              <a:t>of the CARL </a:t>
            </a:r>
          </a:p>
          <a:p>
            <a:r>
              <a:rPr lang="en-US" dirty="0" smtClean="0"/>
              <a:t>consortium.</a:t>
            </a:r>
            <a:endParaRPr lang="en-US" dirty="0"/>
          </a:p>
        </p:txBody>
      </p:sp>
      <p:pic>
        <p:nvPicPr>
          <p:cNvPr id="12" name="Picture 11" descr="Jan and Choir in Amph.jpg"/>
          <p:cNvPicPr>
            <a:picLocks noChangeAspect="1"/>
          </p:cNvPicPr>
          <p:nvPr/>
        </p:nvPicPr>
        <p:blipFill>
          <a:blip r:embed="rId2" cstate="print"/>
          <a:stretch>
            <a:fillRect/>
          </a:stretch>
        </p:blipFill>
        <p:spPr>
          <a:xfrm rot="20623201">
            <a:off x="5807579" y="4539938"/>
            <a:ext cx="2644399" cy="1877523"/>
          </a:xfrm>
          <a:prstGeom prst="rect">
            <a:avLst/>
          </a:prstGeom>
        </p:spPr>
      </p:pic>
      <p:pic>
        <p:nvPicPr>
          <p:cNvPr id="9" name="Picture 8" descr="library 050208 (16).jpg"/>
          <p:cNvPicPr>
            <a:picLocks noChangeAspect="1"/>
          </p:cNvPicPr>
          <p:nvPr/>
        </p:nvPicPr>
        <p:blipFill>
          <a:blip r:embed="rId3" cstate="print"/>
          <a:stretch>
            <a:fillRect/>
          </a:stretch>
        </p:blipFill>
        <p:spPr>
          <a:xfrm rot="266078">
            <a:off x="914400" y="3276600"/>
            <a:ext cx="2540000" cy="1689100"/>
          </a:xfrm>
          <a:prstGeom prst="rect">
            <a:avLst/>
          </a:prstGeom>
        </p:spPr>
      </p:pic>
      <p:pic>
        <p:nvPicPr>
          <p:cNvPr id="4" name="Picture 3" descr="Dictionary and computers.jpg"/>
          <p:cNvPicPr>
            <a:picLocks noChangeAspect="1"/>
          </p:cNvPicPr>
          <p:nvPr/>
        </p:nvPicPr>
        <p:blipFill>
          <a:blip r:embed="rId4" cstate="print"/>
          <a:stretch>
            <a:fillRect/>
          </a:stretch>
        </p:blipFill>
        <p:spPr>
          <a:xfrm rot="20916487">
            <a:off x="598995" y="1605810"/>
            <a:ext cx="2540000" cy="1689100"/>
          </a:xfrm>
          <a:prstGeom prst="rect">
            <a:avLst/>
          </a:prstGeom>
        </p:spPr>
      </p:pic>
    </p:spTree>
  </p:cSld>
  <p:clrMapOvr>
    <a:masterClrMapping/>
  </p:clrMapOvr>
  <p:transition advClick="0" advTm="15000"/>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1172</TotalTime>
  <Words>1536</Words>
  <Application>Microsoft Office PowerPoint</Application>
  <PresentationFormat>On-screen Show (4:3)</PresentationFormat>
  <Paragraphs>198</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Paper</vt:lpstr>
      <vt:lpstr>John Taggart Hinckley Library</vt:lpstr>
      <vt:lpstr>John Taggart Hinckley</vt:lpstr>
      <vt:lpstr>The White House</vt:lpstr>
      <vt:lpstr>Orendorff Building “Library”</vt:lpstr>
      <vt:lpstr>Liberal Arts Building (NPA)</vt:lpstr>
      <vt:lpstr>The Frisby Era</vt:lpstr>
      <vt:lpstr>John Taggart Hinckley Library</vt:lpstr>
      <vt:lpstr>Slide 8</vt:lpstr>
      <vt:lpstr>Slide 9</vt:lpstr>
      <vt:lpstr>Slide 10</vt:lpstr>
      <vt:lpstr>Years Leading up to the New Renovation</vt:lpstr>
      <vt:lpstr>The Library Renovation Begins!</vt:lpstr>
      <vt:lpstr>Slide 13</vt:lpstr>
      <vt:lpstr>Slide 14</vt:lpstr>
      <vt:lpstr>Slide 15</vt:lpstr>
      <vt:lpstr>Slide 16</vt:lpstr>
      <vt:lpstr>Slide 17</vt:lpstr>
      <vt:lpstr>Slide 18</vt:lpstr>
      <vt:lpstr>Slide 19</vt:lpstr>
      <vt:lpstr>Slide 20</vt:lpstr>
      <vt:lpstr>Thank you for sharing our history!</vt:lpstr>
    </vt:vector>
  </TitlesOfParts>
  <Company>Northwest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nancy.miller</dc:creator>
  <cp:lastModifiedBy>nancy.miller</cp:lastModifiedBy>
  <cp:revision>67</cp:revision>
  <dcterms:created xsi:type="dcterms:W3CDTF">2010-09-17T20:15:32Z</dcterms:created>
  <dcterms:modified xsi:type="dcterms:W3CDTF">2010-10-11T17:41:52Z</dcterms:modified>
</cp:coreProperties>
</file>